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0" r:id="rId3"/>
    <p:sldId id="262" r:id="rId4"/>
    <p:sldId id="261" r:id="rId5"/>
    <p:sldId id="272" r:id="rId6"/>
    <p:sldId id="273" r:id="rId7"/>
    <p:sldId id="274" r:id="rId8"/>
    <p:sldId id="271" r:id="rId9"/>
    <p:sldId id="275" r:id="rId10"/>
    <p:sldId id="276" r:id="rId11"/>
    <p:sldId id="277" r:id="rId12"/>
    <p:sldId id="278" r:id="rId13"/>
    <p:sldId id="279" r:id="rId14"/>
    <p:sldId id="280" r:id="rId15"/>
    <p:sldId id="281" r:id="rId16"/>
    <p:sldId id="263" r:id="rId17"/>
    <p:sldId id="264" r:id="rId18"/>
    <p:sldId id="265" r:id="rId19"/>
    <p:sldId id="266" r:id="rId20"/>
    <p:sldId id="267" r:id="rId21"/>
    <p:sldId id="268" r:id="rId22"/>
    <p:sldId id="269" r:id="rId23"/>
    <p:sldId id="270" r:id="rId24"/>
    <p:sldId id="25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40FF"/>
    <a:srgbClr val="00FA00"/>
    <a:srgbClr val="009051"/>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4"/>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37894D-D2C2-4BEB-9DBD-C47C46F6681E}"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t>
        <a:bodyPr/>
        <a:lstStyle/>
        <a:p>
          <a:endParaRPr lang="en-US"/>
        </a:p>
      </dgm:t>
    </dgm:pt>
    <dgm:pt modelId="{5225C4EB-894E-4471-AEE9-34D2265EF72C}">
      <dgm:prSet custT="1"/>
      <dgm:spPr/>
      <dgm:t>
        <a:bodyPr/>
        <a:lstStyle/>
        <a:p>
          <a:r>
            <a:rPr lang="en-US" sz="1600" b="1" dirty="0">
              <a:solidFill>
                <a:srgbClr val="0432FF"/>
              </a:solidFill>
            </a:rPr>
            <a:t>date</a:t>
          </a:r>
          <a:r>
            <a:rPr lang="en-US" sz="1600" dirty="0"/>
            <a:t> –Date only( Month, day, year)</a:t>
          </a:r>
        </a:p>
      </dgm:t>
    </dgm:pt>
    <dgm:pt modelId="{51BCBABF-5AF8-4E97-B821-FA7A23BD19E0}" type="parTrans" cxnId="{AC543903-2843-4F5D-8790-DC694F09CCE4}">
      <dgm:prSet/>
      <dgm:spPr/>
      <dgm:t>
        <a:bodyPr/>
        <a:lstStyle/>
        <a:p>
          <a:endParaRPr lang="en-US"/>
        </a:p>
      </dgm:t>
    </dgm:pt>
    <dgm:pt modelId="{A7BBA6B7-6D1E-4A24-9A26-64BDC2589D98}" type="sibTrans" cxnId="{AC543903-2843-4F5D-8790-DC694F09CCE4}">
      <dgm:prSet/>
      <dgm:spPr/>
      <dgm:t>
        <a:bodyPr/>
        <a:lstStyle/>
        <a:p>
          <a:endParaRPr lang="en-US"/>
        </a:p>
      </dgm:t>
    </dgm:pt>
    <dgm:pt modelId="{D4CDA46C-21ED-4415-9A64-F513EE1E614E}">
      <dgm:prSet custT="1"/>
      <dgm:spPr/>
      <dgm:t>
        <a:bodyPr/>
        <a:lstStyle/>
        <a:p>
          <a:r>
            <a:rPr lang="en-US" sz="1600" b="1" dirty="0">
              <a:solidFill>
                <a:srgbClr val="0432FF"/>
              </a:solidFill>
            </a:rPr>
            <a:t>time</a:t>
          </a:r>
          <a:r>
            <a:rPr lang="en-US" sz="1600" dirty="0"/>
            <a:t> – Time independent of the day (Hour, minute, second, microsecond)</a:t>
          </a:r>
        </a:p>
      </dgm:t>
    </dgm:pt>
    <dgm:pt modelId="{D2981789-A696-4D18-857B-E2BCAD790C22}" type="parTrans" cxnId="{9FF51D1F-1858-4EC9-A1BE-C6A7AB81A28A}">
      <dgm:prSet/>
      <dgm:spPr/>
      <dgm:t>
        <a:bodyPr/>
        <a:lstStyle/>
        <a:p>
          <a:endParaRPr lang="en-US"/>
        </a:p>
      </dgm:t>
    </dgm:pt>
    <dgm:pt modelId="{721A062C-87B1-4CAB-9C14-3B3706D03E7F}" type="sibTrans" cxnId="{9FF51D1F-1858-4EC9-A1BE-C6A7AB81A28A}">
      <dgm:prSet/>
      <dgm:spPr/>
      <dgm:t>
        <a:bodyPr/>
        <a:lstStyle/>
        <a:p>
          <a:endParaRPr lang="en-US"/>
        </a:p>
      </dgm:t>
    </dgm:pt>
    <dgm:pt modelId="{F953EFAD-4707-43A1-998F-A8B25FA878B8}">
      <dgm:prSet custT="1"/>
      <dgm:spPr/>
      <dgm:t>
        <a:bodyPr/>
        <a:lstStyle/>
        <a:p>
          <a:r>
            <a:rPr lang="en-US" sz="1600" b="1" dirty="0">
              <a:solidFill>
                <a:srgbClr val="0432FF"/>
              </a:solidFill>
            </a:rPr>
            <a:t>datetime</a:t>
          </a:r>
          <a:r>
            <a:rPr lang="en-US" sz="1600" dirty="0"/>
            <a:t> – Combination of time and date (Month, day, year, hour, second, microsecond)</a:t>
          </a:r>
        </a:p>
      </dgm:t>
    </dgm:pt>
    <dgm:pt modelId="{BF21C48E-EE6F-4072-BE45-E31CDA30C8EC}" type="parTrans" cxnId="{FFF8ED87-D35F-4F0C-B34C-67D0FCCCB489}">
      <dgm:prSet/>
      <dgm:spPr/>
      <dgm:t>
        <a:bodyPr/>
        <a:lstStyle/>
        <a:p>
          <a:endParaRPr lang="en-US"/>
        </a:p>
      </dgm:t>
    </dgm:pt>
    <dgm:pt modelId="{5DA92539-3A3F-4A56-8F76-64D39181D6DE}" type="sibTrans" cxnId="{FFF8ED87-D35F-4F0C-B34C-67D0FCCCB489}">
      <dgm:prSet/>
      <dgm:spPr/>
      <dgm:t>
        <a:bodyPr/>
        <a:lstStyle/>
        <a:p>
          <a:endParaRPr lang="en-US"/>
        </a:p>
      </dgm:t>
    </dgm:pt>
    <dgm:pt modelId="{A70D1508-C615-497A-B215-85033311355C}">
      <dgm:prSet custT="1"/>
      <dgm:spPr/>
      <dgm:t>
        <a:bodyPr/>
        <a:lstStyle/>
        <a:p>
          <a:r>
            <a:rPr lang="en-US" sz="1600" b="1" dirty="0" err="1">
              <a:solidFill>
                <a:srgbClr val="0432FF"/>
              </a:solidFill>
            </a:rPr>
            <a:t>timedelta</a:t>
          </a:r>
          <a:r>
            <a:rPr lang="en-US" sz="1600" dirty="0"/>
            <a:t>— A duration of time between dates</a:t>
          </a:r>
        </a:p>
      </dgm:t>
    </dgm:pt>
    <dgm:pt modelId="{0BDE0AA8-7303-41F8-B6FF-1DD9BB3FAA4E}" type="parTrans" cxnId="{5C5BDE0A-5707-472E-80E1-82B389093536}">
      <dgm:prSet/>
      <dgm:spPr/>
      <dgm:t>
        <a:bodyPr/>
        <a:lstStyle/>
        <a:p>
          <a:endParaRPr lang="en-US"/>
        </a:p>
      </dgm:t>
    </dgm:pt>
    <dgm:pt modelId="{D6946F5C-361A-45D4-B5B3-233811FACD34}" type="sibTrans" cxnId="{5C5BDE0A-5707-472E-80E1-82B389093536}">
      <dgm:prSet/>
      <dgm:spPr/>
      <dgm:t>
        <a:bodyPr/>
        <a:lstStyle/>
        <a:p>
          <a:endParaRPr lang="en-US"/>
        </a:p>
      </dgm:t>
    </dgm:pt>
    <dgm:pt modelId="{8754A349-6F1A-4275-BFB6-FBB3E9EF0D84}">
      <dgm:prSet custT="1"/>
      <dgm:spPr/>
      <dgm:t>
        <a:bodyPr/>
        <a:lstStyle/>
        <a:p>
          <a:r>
            <a:rPr lang="en-US" sz="1600" b="1" dirty="0" err="1">
              <a:solidFill>
                <a:srgbClr val="0432FF"/>
              </a:solidFill>
            </a:rPr>
            <a:t>tzinfo</a:t>
          </a:r>
          <a:r>
            <a:rPr lang="en-US" sz="1600" dirty="0"/>
            <a:t>—For dealing with </a:t>
          </a:r>
          <a:r>
            <a:rPr lang="en-US" sz="1600" dirty="0" err="1"/>
            <a:t>timezones</a:t>
          </a:r>
          <a:endParaRPr lang="en-US" sz="1600" dirty="0"/>
        </a:p>
      </dgm:t>
    </dgm:pt>
    <dgm:pt modelId="{A8FBBA8A-8A82-4519-8BE0-854712E440A6}" type="parTrans" cxnId="{2A3A0007-6219-4675-BA6A-72932FA0CBA7}">
      <dgm:prSet/>
      <dgm:spPr/>
      <dgm:t>
        <a:bodyPr/>
        <a:lstStyle/>
        <a:p>
          <a:endParaRPr lang="en-US"/>
        </a:p>
      </dgm:t>
    </dgm:pt>
    <dgm:pt modelId="{5A431724-14B5-4ED1-9FF0-DE8A07FBCECE}" type="sibTrans" cxnId="{2A3A0007-6219-4675-BA6A-72932FA0CBA7}">
      <dgm:prSet/>
      <dgm:spPr/>
      <dgm:t>
        <a:bodyPr/>
        <a:lstStyle/>
        <a:p>
          <a:endParaRPr lang="en-US"/>
        </a:p>
      </dgm:t>
    </dgm:pt>
    <dgm:pt modelId="{48ABA431-2774-4ADE-8292-2A44BEE2C781}" type="pres">
      <dgm:prSet presAssocID="{4C37894D-D2C2-4BEB-9DBD-C47C46F6681E}" presName="root" presStyleCnt="0">
        <dgm:presLayoutVars>
          <dgm:dir/>
          <dgm:resizeHandles val="exact"/>
        </dgm:presLayoutVars>
      </dgm:prSet>
      <dgm:spPr/>
    </dgm:pt>
    <dgm:pt modelId="{F1DB056D-B26B-4D4A-A418-20D11D5944F6}" type="pres">
      <dgm:prSet presAssocID="{5225C4EB-894E-4471-AEE9-34D2265EF72C}" presName="compNode" presStyleCnt="0"/>
      <dgm:spPr/>
    </dgm:pt>
    <dgm:pt modelId="{E83D24FE-2819-46DE-990D-F9B0622AF5AD}" type="pres">
      <dgm:prSet presAssocID="{5225C4EB-894E-4471-AEE9-34D2265EF72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90BE9BA2-A08A-4E89-87E3-569858FE32B2}" type="pres">
      <dgm:prSet presAssocID="{5225C4EB-894E-4471-AEE9-34D2265EF72C}" presName="spaceRect" presStyleCnt="0"/>
      <dgm:spPr/>
    </dgm:pt>
    <dgm:pt modelId="{C823EC68-93C5-4008-B803-A5BAFDB71ED6}" type="pres">
      <dgm:prSet presAssocID="{5225C4EB-894E-4471-AEE9-34D2265EF72C}" presName="textRect" presStyleLbl="revTx" presStyleIdx="0" presStyleCnt="5">
        <dgm:presLayoutVars>
          <dgm:chMax val="1"/>
          <dgm:chPref val="1"/>
        </dgm:presLayoutVars>
      </dgm:prSet>
      <dgm:spPr/>
    </dgm:pt>
    <dgm:pt modelId="{1F2BA302-7382-4821-9EA6-05F105D42364}" type="pres">
      <dgm:prSet presAssocID="{A7BBA6B7-6D1E-4A24-9A26-64BDC2589D98}" presName="sibTrans" presStyleCnt="0"/>
      <dgm:spPr/>
    </dgm:pt>
    <dgm:pt modelId="{D59DA21F-1F12-4EFE-8D02-04EE4099B33D}" type="pres">
      <dgm:prSet presAssocID="{D4CDA46C-21ED-4415-9A64-F513EE1E614E}" presName="compNode" presStyleCnt="0"/>
      <dgm:spPr/>
    </dgm:pt>
    <dgm:pt modelId="{7AAA16BB-75B7-4D5B-97B4-EF6CA6A75479}" type="pres">
      <dgm:prSet presAssocID="{D4CDA46C-21ED-4415-9A64-F513EE1E614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4E18762D-D2AD-40A1-854A-839A013EFDDC}" type="pres">
      <dgm:prSet presAssocID="{D4CDA46C-21ED-4415-9A64-F513EE1E614E}" presName="spaceRect" presStyleCnt="0"/>
      <dgm:spPr/>
    </dgm:pt>
    <dgm:pt modelId="{F51EF579-BE80-45AA-BC69-CEC54FFD7FB6}" type="pres">
      <dgm:prSet presAssocID="{D4CDA46C-21ED-4415-9A64-F513EE1E614E}" presName="textRect" presStyleLbl="revTx" presStyleIdx="1" presStyleCnt="5">
        <dgm:presLayoutVars>
          <dgm:chMax val="1"/>
          <dgm:chPref val="1"/>
        </dgm:presLayoutVars>
      </dgm:prSet>
      <dgm:spPr/>
    </dgm:pt>
    <dgm:pt modelId="{C2EC48E7-FEF6-4BA0-9F1C-226563778835}" type="pres">
      <dgm:prSet presAssocID="{721A062C-87B1-4CAB-9C14-3B3706D03E7F}" presName="sibTrans" presStyleCnt="0"/>
      <dgm:spPr/>
    </dgm:pt>
    <dgm:pt modelId="{98E54B23-5DE4-481D-A823-C45FAF675CF8}" type="pres">
      <dgm:prSet presAssocID="{F953EFAD-4707-43A1-998F-A8B25FA878B8}" presName="compNode" presStyleCnt="0"/>
      <dgm:spPr/>
    </dgm:pt>
    <dgm:pt modelId="{2FE74FB6-44EC-4062-ACA4-7CFFF6130983}" type="pres">
      <dgm:prSet presAssocID="{F953EFAD-4707-43A1-998F-A8B25FA878B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5100DC58-D675-4805-A0E3-BEC218101904}" type="pres">
      <dgm:prSet presAssocID="{F953EFAD-4707-43A1-998F-A8B25FA878B8}" presName="spaceRect" presStyleCnt="0"/>
      <dgm:spPr/>
    </dgm:pt>
    <dgm:pt modelId="{22394E8F-3467-47D6-9F1B-585B537ACC1C}" type="pres">
      <dgm:prSet presAssocID="{F953EFAD-4707-43A1-998F-A8B25FA878B8}" presName="textRect" presStyleLbl="revTx" presStyleIdx="2" presStyleCnt="5">
        <dgm:presLayoutVars>
          <dgm:chMax val="1"/>
          <dgm:chPref val="1"/>
        </dgm:presLayoutVars>
      </dgm:prSet>
      <dgm:spPr/>
    </dgm:pt>
    <dgm:pt modelId="{C698F240-7BC0-4D8C-9F7C-32F389D72028}" type="pres">
      <dgm:prSet presAssocID="{5DA92539-3A3F-4A56-8F76-64D39181D6DE}" presName="sibTrans" presStyleCnt="0"/>
      <dgm:spPr/>
    </dgm:pt>
    <dgm:pt modelId="{18FA1CBF-B760-4E64-80E7-70AE192BFB75}" type="pres">
      <dgm:prSet presAssocID="{A70D1508-C615-497A-B215-85033311355C}" presName="compNode" presStyleCnt="0"/>
      <dgm:spPr/>
    </dgm:pt>
    <dgm:pt modelId="{A6D2EC20-E47D-4FBF-B38B-050632E3FF43}" type="pres">
      <dgm:prSet presAssocID="{A70D1508-C615-497A-B215-8503331135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thly calendar"/>
        </a:ext>
      </dgm:extLst>
    </dgm:pt>
    <dgm:pt modelId="{F9D62BE1-A1D9-4C99-9FBC-8D4E3CC6C961}" type="pres">
      <dgm:prSet presAssocID="{A70D1508-C615-497A-B215-85033311355C}" presName="spaceRect" presStyleCnt="0"/>
      <dgm:spPr/>
    </dgm:pt>
    <dgm:pt modelId="{E9393DA9-931A-4B7C-9F19-1521A9C91A62}" type="pres">
      <dgm:prSet presAssocID="{A70D1508-C615-497A-B215-85033311355C}" presName="textRect" presStyleLbl="revTx" presStyleIdx="3" presStyleCnt="5">
        <dgm:presLayoutVars>
          <dgm:chMax val="1"/>
          <dgm:chPref val="1"/>
        </dgm:presLayoutVars>
      </dgm:prSet>
      <dgm:spPr/>
    </dgm:pt>
    <dgm:pt modelId="{60BCC16D-54EB-4D93-A0F7-4F5563FE1737}" type="pres">
      <dgm:prSet presAssocID="{D6946F5C-361A-45D4-B5B3-233811FACD34}" presName="sibTrans" presStyleCnt="0"/>
      <dgm:spPr/>
    </dgm:pt>
    <dgm:pt modelId="{E0CC6531-CE28-4168-84A7-8D72D75D5354}" type="pres">
      <dgm:prSet presAssocID="{8754A349-6F1A-4275-BFB6-FBB3E9EF0D84}" presName="compNode" presStyleCnt="0"/>
      <dgm:spPr/>
    </dgm:pt>
    <dgm:pt modelId="{5436DA3E-6CA3-48F6-ACF1-9B05AA6DD1C3}" type="pres">
      <dgm:prSet presAssocID="{8754A349-6F1A-4275-BFB6-FBB3E9EF0D8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CA84E619-A15B-4482-B113-8AD06104BF01}" type="pres">
      <dgm:prSet presAssocID="{8754A349-6F1A-4275-BFB6-FBB3E9EF0D84}" presName="spaceRect" presStyleCnt="0"/>
      <dgm:spPr/>
    </dgm:pt>
    <dgm:pt modelId="{5B75F3DF-FB25-476F-9C01-5045F68BAD25}" type="pres">
      <dgm:prSet presAssocID="{8754A349-6F1A-4275-BFB6-FBB3E9EF0D84}" presName="textRect" presStyleLbl="revTx" presStyleIdx="4" presStyleCnt="5">
        <dgm:presLayoutVars>
          <dgm:chMax val="1"/>
          <dgm:chPref val="1"/>
        </dgm:presLayoutVars>
      </dgm:prSet>
      <dgm:spPr/>
    </dgm:pt>
  </dgm:ptLst>
  <dgm:cxnLst>
    <dgm:cxn modelId="{37616501-F724-4609-9631-CBFF3618DF1E}" type="presOf" srcId="{8754A349-6F1A-4275-BFB6-FBB3E9EF0D84}" destId="{5B75F3DF-FB25-476F-9C01-5045F68BAD25}" srcOrd="0" destOrd="0" presId="urn:microsoft.com/office/officeart/2018/2/layout/IconLabelList"/>
    <dgm:cxn modelId="{AC543903-2843-4F5D-8790-DC694F09CCE4}" srcId="{4C37894D-D2C2-4BEB-9DBD-C47C46F6681E}" destId="{5225C4EB-894E-4471-AEE9-34D2265EF72C}" srcOrd="0" destOrd="0" parTransId="{51BCBABF-5AF8-4E97-B821-FA7A23BD19E0}" sibTransId="{A7BBA6B7-6D1E-4A24-9A26-64BDC2589D98}"/>
    <dgm:cxn modelId="{2A3A0007-6219-4675-BA6A-72932FA0CBA7}" srcId="{4C37894D-D2C2-4BEB-9DBD-C47C46F6681E}" destId="{8754A349-6F1A-4275-BFB6-FBB3E9EF0D84}" srcOrd="4" destOrd="0" parTransId="{A8FBBA8A-8A82-4519-8BE0-854712E440A6}" sibTransId="{5A431724-14B5-4ED1-9FF0-DE8A07FBCECE}"/>
    <dgm:cxn modelId="{5C5BDE0A-5707-472E-80E1-82B389093536}" srcId="{4C37894D-D2C2-4BEB-9DBD-C47C46F6681E}" destId="{A70D1508-C615-497A-B215-85033311355C}" srcOrd="3" destOrd="0" parTransId="{0BDE0AA8-7303-41F8-B6FF-1DD9BB3FAA4E}" sibTransId="{D6946F5C-361A-45D4-B5B3-233811FACD34}"/>
    <dgm:cxn modelId="{9FF51D1F-1858-4EC9-A1BE-C6A7AB81A28A}" srcId="{4C37894D-D2C2-4BEB-9DBD-C47C46F6681E}" destId="{D4CDA46C-21ED-4415-9A64-F513EE1E614E}" srcOrd="1" destOrd="0" parTransId="{D2981789-A696-4D18-857B-E2BCAD790C22}" sibTransId="{721A062C-87B1-4CAB-9C14-3B3706D03E7F}"/>
    <dgm:cxn modelId="{FFF8ED87-D35F-4F0C-B34C-67D0FCCCB489}" srcId="{4C37894D-D2C2-4BEB-9DBD-C47C46F6681E}" destId="{F953EFAD-4707-43A1-998F-A8B25FA878B8}" srcOrd="2" destOrd="0" parTransId="{BF21C48E-EE6F-4072-BE45-E31CDA30C8EC}" sibTransId="{5DA92539-3A3F-4A56-8F76-64D39181D6DE}"/>
    <dgm:cxn modelId="{D1BDAC97-FEF2-4A27-84B6-B75508FFAF85}" type="presOf" srcId="{4C37894D-D2C2-4BEB-9DBD-C47C46F6681E}" destId="{48ABA431-2774-4ADE-8292-2A44BEE2C781}" srcOrd="0" destOrd="0" presId="urn:microsoft.com/office/officeart/2018/2/layout/IconLabelList"/>
    <dgm:cxn modelId="{C015A7B9-13FC-4F62-9C4C-F5271A3C55D4}" type="presOf" srcId="{5225C4EB-894E-4471-AEE9-34D2265EF72C}" destId="{C823EC68-93C5-4008-B803-A5BAFDB71ED6}" srcOrd="0" destOrd="0" presId="urn:microsoft.com/office/officeart/2018/2/layout/IconLabelList"/>
    <dgm:cxn modelId="{CECE41BF-9127-43D6-9D84-386710B49C7A}" type="presOf" srcId="{D4CDA46C-21ED-4415-9A64-F513EE1E614E}" destId="{F51EF579-BE80-45AA-BC69-CEC54FFD7FB6}" srcOrd="0" destOrd="0" presId="urn:microsoft.com/office/officeart/2018/2/layout/IconLabelList"/>
    <dgm:cxn modelId="{FDB21FCD-EA23-48ED-B539-989C28F81161}" type="presOf" srcId="{F953EFAD-4707-43A1-998F-A8B25FA878B8}" destId="{22394E8F-3467-47D6-9F1B-585B537ACC1C}" srcOrd="0" destOrd="0" presId="urn:microsoft.com/office/officeart/2018/2/layout/IconLabelList"/>
    <dgm:cxn modelId="{2619BEE6-CE88-4954-A148-DE1BF5BA10E0}" type="presOf" srcId="{A70D1508-C615-497A-B215-85033311355C}" destId="{E9393DA9-931A-4B7C-9F19-1521A9C91A62}" srcOrd="0" destOrd="0" presId="urn:microsoft.com/office/officeart/2018/2/layout/IconLabelList"/>
    <dgm:cxn modelId="{9A927771-B8CE-47C4-AEE5-813CFA335F97}" type="presParOf" srcId="{48ABA431-2774-4ADE-8292-2A44BEE2C781}" destId="{F1DB056D-B26B-4D4A-A418-20D11D5944F6}" srcOrd="0" destOrd="0" presId="urn:microsoft.com/office/officeart/2018/2/layout/IconLabelList"/>
    <dgm:cxn modelId="{BDD31410-28C2-4861-8124-AF15118D2C14}" type="presParOf" srcId="{F1DB056D-B26B-4D4A-A418-20D11D5944F6}" destId="{E83D24FE-2819-46DE-990D-F9B0622AF5AD}" srcOrd="0" destOrd="0" presId="urn:microsoft.com/office/officeart/2018/2/layout/IconLabelList"/>
    <dgm:cxn modelId="{2F1601DF-C11D-4568-8BDF-19466E7AAD7F}" type="presParOf" srcId="{F1DB056D-B26B-4D4A-A418-20D11D5944F6}" destId="{90BE9BA2-A08A-4E89-87E3-569858FE32B2}" srcOrd="1" destOrd="0" presId="urn:microsoft.com/office/officeart/2018/2/layout/IconLabelList"/>
    <dgm:cxn modelId="{4EDB01AF-843D-4FAB-AD92-56D7796B6710}" type="presParOf" srcId="{F1DB056D-B26B-4D4A-A418-20D11D5944F6}" destId="{C823EC68-93C5-4008-B803-A5BAFDB71ED6}" srcOrd="2" destOrd="0" presId="urn:microsoft.com/office/officeart/2018/2/layout/IconLabelList"/>
    <dgm:cxn modelId="{A1019C12-8BD6-487D-A812-5F4F6CC50768}" type="presParOf" srcId="{48ABA431-2774-4ADE-8292-2A44BEE2C781}" destId="{1F2BA302-7382-4821-9EA6-05F105D42364}" srcOrd="1" destOrd="0" presId="urn:microsoft.com/office/officeart/2018/2/layout/IconLabelList"/>
    <dgm:cxn modelId="{86415219-F070-4D93-AE60-533DF189BEF0}" type="presParOf" srcId="{48ABA431-2774-4ADE-8292-2A44BEE2C781}" destId="{D59DA21F-1F12-4EFE-8D02-04EE4099B33D}" srcOrd="2" destOrd="0" presId="urn:microsoft.com/office/officeart/2018/2/layout/IconLabelList"/>
    <dgm:cxn modelId="{2D2188E0-C85D-4628-AC16-99B34C96D1E7}" type="presParOf" srcId="{D59DA21F-1F12-4EFE-8D02-04EE4099B33D}" destId="{7AAA16BB-75B7-4D5B-97B4-EF6CA6A75479}" srcOrd="0" destOrd="0" presId="urn:microsoft.com/office/officeart/2018/2/layout/IconLabelList"/>
    <dgm:cxn modelId="{3C7D1115-5825-43B9-AE27-AB560E153AA9}" type="presParOf" srcId="{D59DA21F-1F12-4EFE-8D02-04EE4099B33D}" destId="{4E18762D-D2AD-40A1-854A-839A013EFDDC}" srcOrd="1" destOrd="0" presId="urn:microsoft.com/office/officeart/2018/2/layout/IconLabelList"/>
    <dgm:cxn modelId="{A2C7FFFA-3443-4A81-AF2A-198D4D71ED85}" type="presParOf" srcId="{D59DA21F-1F12-4EFE-8D02-04EE4099B33D}" destId="{F51EF579-BE80-45AA-BC69-CEC54FFD7FB6}" srcOrd="2" destOrd="0" presId="urn:microsoft.com/office/officeart/2018/2/layout/IconLabelList"/>
    <dgm:cxn modelId="{41323A70-A2DF-4771-8F87-A32BD760FC5C}" type="presParOf" srcId="{48ABA431-2774-4ADE-8292-2A44BEE2C781}" destId="{C2EC48E7-FEF6-4BA0-9F1C-226563778835}" srcOrd="3" destOrd="0" presId="urn:microsoft.com/office/officeart/2018/2/layout/IconLabelList"/>
    <dgm:cxn modelId="{C3C86C3A-99DA-4866-B6BA-C5B8A33B5241}" type="presParOf" srcId="{48ABA431-2774-4ADE-8292-2A44BEE2C781}" destId="{98E54B23-5DE4-481D-A823-C45FAF675CF8}" srcOrd="4" destOrd="0" presId="urn:microsoft.com/office/officeart/2018/2/layout/IconLabelList"/>
    <dgm:cxn modelId="{BE5AF288-657D-4018-9C55-38427240CB03}" type="presParOf" srcId="{98E54B23-5DE4-481D-A823-C45FAF675CF8}" destId="{2FE74FB6-44EC-4062-ACA4-7CFFF6130983}" srcOrd="0" destOrd="0" presId="urn:microsoft.com/office/officeart/2018/2/layout/IconLabelList"/>
    <dgm:cxn modelId="{27DB14AD-E1F6-4098-A2CD-E7F309B91D5B}" type="presParOf" srcId="{98E54B23-5DE4-481D-A823-C45FAF675CF8}" destId="{5100DC58-D675-4805-A0E3-BEC218101904}" srcOrd="1" destOrd="0" presId="urn:microsoft.com/office/officeart/2018/2/layout/IconLabelList"/>
    <dgm:cxn modelId="{D49BBA9D-94CF-4FD3-BBA7-3C0C448A2CDA}" type="presParOf" srcId="{98E54B23-5DE4-481D-A823-C45FAF675CF8}" destId="{22394E8F-3467-47D6-9F1B-585B537ACC1C}" srcOrd="2" destOrd="0" presId="urn:microsoft.com/office/officeart/2018/2/layout/IconLabelList"/>
    <dgm:cxn modelId="{654397AC-16F4-4BE1-9F64-BF2E94929C09}" type="presParOf" srcId="{48ABA431-2774-4ADE-8292-2A44BEE2C781}" destId="{C698F240-7BC0-4D8C-9F7C-32F389D72028}" srcOrd="5" destOrd="0" presId="urn:microsoft.com/office/officeart/2018/2/layout/IconLabelList"/>
    <dgm:cxn modelId="{616F0F72-CF9A-49F1-AD62-29EAB98A2060}" type="presParOf" srcId="{48ABA431-2774-4ADE-8292-2A44BEE2C781}" destId="{18FA1CBF-B760-4E64-80E7-70AE192BFB75}" srcOrd="6" destOrd="0" presId="urn:microsoft.com/office/officeart/2018/2/layout/IconLabelList"/>
    <dgm:cxn modelId="{15614425-AED4-4B0B-9EE4-2AED9F133E41}" type="presParOf" srcId="{18FA1CBF-B760-4E64-80E7-70AE192BFB75}" destId="{A6D2EC20-E47D-4FBF-B38B-050632E3FF43}" srcOrd="0" destOrd="0" presId="urn:microsoft.com/office/officeart/2018/2/layout/IconLabelList"/>
    <dgm:cxn modelId="{0B47AAB5-D7EF-40D6-8A7A-ADA2F6CD1188}" type="presParOf" srcId="{18FA1CBF-B760-4E64-80E7-70AE192BFB75}" destId="{F9D62BE1-A1D9-4C99-9FBC-8D4E3CC6C961}" srcOrd="1" destOrd="0" presId="urn:microsoft.com/office/officeart/2018/2/layout/IconLabelList"/>
    <dgm:cxn modelId="{4E8120E7-5918-4A18-8B24-E49D6F32AA5F}" type="presParOf" srcId="{18FA1CBF-B760-4E64-80E7-70AE192BFB75}" destId="{E9393DA9-931A-4B7C-9F19-1521A9C91A62}" srcOrd="2" destOrd="0" presId="urn:microsoft.com/office/officeart/2018/2/layout/IconLabelList"/>
    <dgm:cxn modelId="{12CDFCBE-519B-40B8-B51B-74DFD4BB2380}" type="presParOf" srcId="{48ABA431-2774-4ADE-8292-2A44BEE2C781}" destId="{60BCC16D-54EB-4D93-A0F7-4F5563FE1737}" srcOrd="7" destOrd="0" presId="urn:microsoft.com/office/officeart/2018/2/layout/IconLabelList"/>
    <dgm:cxn modelId="{007015CC-1A9E-49FA-94BF-BB5332381A3A}" type="presParOf" srcId="{48ABA431-2774-4ADE-8292-2A44BEE2C781}" destId="{E0CC6531-CE28-4168-84A7-8D72D75D5354}" srcOrd="8" destOrd="0" presId="urn:microsoft.com/office/officeart/2018/2/layout/IconLabelList"/>
    <dgm:cxn modelId="{FD7315D7-A508-40B3-A81D-94ECB5A0D6AF}" type="presParOf" srcId="{E0CC6531-CE28-4168-84A7-8D72D75D5354}" destId="{5436DA3E-6CA3-48F6-ACF1-9B05AA6DD1C3}" srcOrd="0" destOrd="0" presId="urn:microsoft.com/office/officeart/2018/2/layout/IconLabelList"/>
    <dgm:cxn modelId="{E25F371B-1365-41B1-BE65-C0E5DBCE9D78}" type="presParOf" srcId="{E0CC6531-CE28-4168-84A7-8D72D75D5354}" destId="{CA84E619-A15B-4482-B113-8AD06104BF01}" srcOrd="1" destOrd="0" presId="urn:microsoft.com/office/officeart/2018/2/layout/IconLabelList"/>
    <dgm:cxn modelId="{8762A8C8-977A-4E9F-B9C8-26CB7DBE495E}" type="presParOf" srcId="{E0CC6531-CE28-4168-84A7-8D72D75D5354}" destId="{5B75F3DF-FB25-476F-9C01-5045F68BAD2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D24FE-2819-46DE-990D-F9B0622AF5AD}">
      <dsp:nvSpPr>
        <dsp:cNvPr id="0" name=""/>
        <dsp:cNvSpPr/>
      </dsp:nvSpPr>
      <dsp:spPr>
        <a:xfrm>
          <a:off x="653279" y="8497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823EC68-93C5-4008-B803-A5BAFDB71ED6}">
      <dsp:nvSpPr>
        <dsp:cNvPr id="0" name=""/>
        <dsp:cNvSpPr/>
      </dsp:nvSpPr>
      <dsp:spPr>
        <a:xfrm>
          <a:off x="158279" y="2031598"/>
          <a:ext cx="1800000" cy="1294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solidFill>
                <a:srgbClr val="0432FF"/>
              </a:solidFill>
            </a:rPr>
            <a:t>date</a:t>
          </a:r>
          <a:r>
            <a:rPr lang="en-US" sz="1600" kern="1200" dirty="0"/>
            <a:t> –Date only( Month, day, year)</a:t>
          </a:r>
        </a:p>
      </dsp:txBody>
      <dsp:txXfrm>
        <a:off x="158279" y="2031598"/>
        <a:ext cx="1800000" cy="1294101"/>
      </dsp:txXfrm>
    </dsp:sp>
    <dsp:sp modelId="{7AAA16BB-75B7-4D5B-97B4-EF6CA6A75479}">
      <dsp:nvSpPr>
        <dsp:cNvPr id="0" name=""/>
        <dsp:cNvSpPr/>
      </dsp:nvSpPr>
      <dsp:spPr>
        <a:xfrm>
          <a:off x="2768279" y="8497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51EF579-BE80-45AA-BC69-CEC54FFD7FB6}">
      <dsp:nvSpPr>
        <dsp:cNvPr id="0" name=""/>
        <dsp:cNvSpPr/>
      </dsp:nvSpPr>
      <dsp:spPr>
        <a:xfrm>
          <a:off x="2273279" y="2031598"/>
          <a:ext cx="1800000" cy="1294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solidFill>
                <a:srgbClr val="0432FF"/>
              </a:solidFill>
            </a:rPr>
            <a:t>time</a:t>
          </a:r>
          <a:r>
            <a:rPr lang="en-US" sz="1600" kern="1200" dirty="0"/>
            <a:t> – Time independent of the day (Hour, minute, second, microsecond)</a:t>
          </a:r>
        </a:p>
      </dsp:txBody>
      <dsp:txXfrm>
        <a:off x="2273279" y="2031598"/>
        <a:ext cx="1800000" cy="1294101"/>
      </dsp:txXfrm>
    </dsp:sp>
    <dsp:sp modelId="{2FE74FB6-44EC-4062-ACA4-7CFFF6130983}">
      <dsp:nvSpPr>
        <dsp:cNvPr id="0" name=""/>
        <dsp:cNvSpPr/>
      </dsp:nvSpPr>
      <dsp:spPr>
        <a:xfrm>
          <a:off x="4883279" y="8497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394E8F-3467-47D6-9F1B-585B537ACC1C}">
      <dsp:nvSpPr>
        <dsp:cNvPr id="0" name=""/>
        <dsp:cNvSpPr/>
      </dsp:nvSpPr>
      <dsp:spPr>
        <a:xfrm>
          <a:off x="4388279" y="2031598"/>
          <a:ext cx="1800000" cy="1294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solidFill>
                <a:srgbClr val="0432FF"/>
              </a:solidFill>
            </a:rPr>
            <a:t>datetime</a:t>
          </a:r>
          <a:r>
            <a:rPr lang="en-US" sz="1600" kern="1200" dirty="0"/>
            <a:t> – Combination of time and date (Month, day, year, hour, second, microsecond)</a:t>
          </a:r>
        </a:p>
      </dsp:txBody>
      <dsp:txXfrm>
        <a:off x="4388279" y="2031598"/>
        <a:ext cx="1800000" cy="1294101"/>
      </dsp:txXfrm>
    </dsp:sp>
    <dsp:sp modelId="{A6D2EC20-E47D-4FBF-B38B-050632E3FF43}">
      <dsp:nvSpPr>
        <dsp:cNvPr id="0" name=""/>
        <dsp:cNvSpPr/>
      </dsp:nvSpPr>
      <dsp:spPr>
        <a:xfrm>
          <a:off x="6998279" y="8497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9393DA9-931A-4B7C-9F19-1521A9C91A62}">
      <dsp:nvSpPr>
        <dsp:cNvPr id="0" name=""/>
        <dsp:cNvSpPr/>
      </dsp:nvSpPr>
      <dsp:spPr>
        <a:xfrm>
          <a:off x="6503279" y="2031598"/>
          <a:ext cx="1800000" cy="1294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err="1">
              <a:solidFill>
                <a:srgbClr val="0432FF"/>
              </a:solidFill>
            </a:rPr>
            <a:t>timedelta</a:t>
          </a:r>
          <a:r>
            <a:rPr lang="en-US" sz="1600" kern="1200" dirty="0"/>
            <a:t>— A duration of time between dates</a:t>
          </a:r>
        </a:p>
      </dsp:txBody>
      <dsp:txXfrm>
        <a:off x="6503279" y="2031598"/>
        <a:ext cx="1800000" cy="1294101"/>
      </dsp:txXfrm>
    </dsp:sp>
    <dsp:sp modelId="{5436DA3E-6CA3-48F6-ACF1-9B05AA6DD1C3}">
      <dsp:nvSpPr>
        <dsp:cNvPr id="0" name=""/>
        <dsp:cNvSpPr/>
      </dsp:nvSpPr>
      <dsp:spPr>
        <a:xfrm>
          <a:off x="9113279" y="8497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B75F3DF-FB25-476F-9C01-5045F68BAD25}">
      <dsp:nvSpPr>
        <dsp:cNvPr id="0" name=""/>
        <dsp:cNvSpPr/>
      </dsp:nvSpPr>
      <dsp:spPr>
        <a:xfrm>
          <a:off x="8618279" y="2031598"/>
          <a:ext cx="1800000" cy="1294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err="1">
              <a:solidFill>
                <a:srgbClr val="0432FF"/>
              </a:solidFill>
            </a:rPr>
            <a:t>tzinfo</a:t>
          </a:r>
          <a:r>
            <a:rPr lang="en-US" sz="1600" kern="1200" dirty="0"/>
            <a:t>—For dealing with </a:t>
          </a:r>
          <a:r>
            <a:rPr lang="en-US" sz="1600" kern="1200" dirty="0" err="1"/>
            <a:t>timezones</a:t>
          </a:r>
          <a:endParaRPr lang="en-US" sz="1600" kern="1200" dirty="0"/>
        </a:p>
      </dsp:txBody>
      <dsp:txXfrm>
        <a:off x="8618279" y="2031598"/>
        <a:ext cx="1800000" cy="129410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12/31/18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12/31/18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12/31/18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12/31/18</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12/31/18</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12/31/18</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12/31/18</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12/31/18</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image" Target="../media/image37.tiff"/><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1.svg"/><Relationship Id="rId9" Type="http://schemas.openxmlformats.org/officeDocument/2006/relationships/image" Target="../media/image38.tiff"/></Relationships>
</file>

<file path=ppt/slides/_rels/slide11.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image" Target="../media/image41.tiff"/><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1.svg"/><Relationship Id="rId9" Type="http://schemas.openxmlformats.org/officeDocument/2006/relationships/image" Target="../media/image42.tiff"/></Relationships>
</file>

<file path=ppt/slides/_rels/slide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image" Target="../media/image43.tiff"/><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46.tiff"/></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image" Target="../media/image47.tiff"/><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49.tiff"/><Relationship Id="rId4" Type="http://schemas.openxmlformats.org/officeDocument/2006/relationships/image" Target="../media/image15.svg"/><Relationship Id="rId9" Type="http://schemas.openxmlformats.org/officeDocument/2006/relationships/image" Target="../media/image4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hyperlink" Target="https://pypi.org/project/pytz/" TargetMode="External"/><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54.tiff"/><Relationship Id="rId7" Type="http://schemas.openxmlformats.org/officeDocument/2006/relationships/image" Target="../media/image31.png"/><Relationship Id="rId2" Type="http://schemas.openxmlformats.org/officeDocument/2006/relationships/image" Target="../media/image53.tiff"/><Relationship Id="rId1" Type="http://schemas.openxmlformats.org/officeDocument/2006/relationships/slideLayout" Target="../slideLayouts/slideLayout7.xml"/><Relationship Id="rId6" Type="http://schemas.openxmlformats.org/officeDocument/2006/relationships/image" Target="../media/image57.tiff"/><Relationship Id="rId5" Type="http://schemas.openxmlformats.org/officeDocument/2006/relationships/image" Target="../media/image56.sv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7.xml"/><Relationship Id="rId6" Type="http://schemas.openxmlformats.org/officeDocument/2006/relationships/image" Target="../media/image64.tiff"/><Relationship Id="rId5" Type="http://schemas.openxmlformats.org/officeDocument/2006/relationships/image" Target="../media/image63.tiff"/><Relationship Id="rId4" Type="http://schemas.openxmlformats.org/officeDocument/2006/relationships/image" Target="../media/image62.tiff"/></Relationships>
</file>

<file path=ppt/slides/_rels/slide23.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tiff"/><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7.svg"/><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1.svg"/><Relationship Id="rId2" Type="http://schemas.openxmlformats.org/officeDocument/2006/relationships/image" Target="../media/image18.tiff"/><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svg"/><Relationship Id="rId2" Type="http://schemas.openxmlformats.org/officeDocument/2006/relationships/image" Target="../media/image22.tiff"/><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3.tiff"/><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svg"/><Relationship Id="rId2" Type="http://schemas.openxmlformats.org/officeDocument/2006/relationships/image" Target="../media/image24.tiff"/><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5.tiff"/><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tiff"/><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1.svg"/><Relationship Id="rId7" Type="http://schemas.openxmlformats.org/officeDocument/2006/relationships/image" Target="../media/image28.tiff"/><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20.pn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7.tiff"/><Relationship Id="rId11" Type="http://schemas.openxmlformats.org/officeDocument/2006/relationships/image" Target="../media/image19.tiff"/><Relationship Id="rId5" Type="http://schemas.openxmlformats.org/officeDocument/2006/relationships/image" Target="../media/image15.svg"/><Relationship Id="rId15" Type="http://schemas.openxmlformats.org/officeDocument/2006/relationships/image" Target="../media/image32.svg"/><Relationship Id="rId10" Type="http://schemas.openxmlformats.org/officeDocument/2006/relationships/hyperlink" Target="https://python.readthedocs.io/en/latest/library/datetime.html#datetime.datetime.tzinfo" TargetMode="External"/><Relationship Id="rId19" Type="http://schemas.openxmlformats.org/officeDocument/2006/relationships/image" Target="../media/image36.svg"/><Relationship Id="rId4" Type="http://schemas.openxmlformats.org/officeDocument/2006/relationships/image" Target="../media/image14.png"/><Relationship Id="rId9" Type="http://schemas.openxmlformats.org/officeDocument/2006/relationships/image" Target="../media/image17.sv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9"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9" name="Rectangle 88">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D61DBF3F-09D5-324C-B6CB-94DC5FE07478}"/>
              </a:ext>
            </a:extLst>
          </p:cNvPr>
          <p:cNvPicPr>
            <a:picLocks noChangeAspect="1"/>
          </p:cNvPicPr>
          <p:nvPr/>
        </p:nvPicPr>
        <p:blipFill>
          <a:blip r:embed="rId2"/>
          <a:stretch>
            <a:fillRect/>
          </a:stretch>
        </p:blipFill>
        <p:spPr>
          <a:xfrm>
            <a:off x="4352383" y="321731"/>
            <a:ext cx="3486173" cy="3477458"/>
          </a:xfrm>
          <a:prstGeom prst="rect">
            <a:avLst/>
          </a:prstGeom>
          <a:ln w="12700">
            <a:noFill/>
          </a:ln>
        </p:spPr>
      </p:pic>
      <p:grpSp>
        <p:nvGrpSpPr>
          <p:cNvPr id="91" name="Group 90">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92"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EFDD10B-83A4-414A-9A8F-DCC904A8115F}"/>
              </a:ext>
            </a:extLst>
          </p:cNvPr>
          <p:cNvSpPr>
            <a:spLocks noGrp="1"/>
          </p:cNvSpPr>
          <p:nvPr>
            <p:ph type="ctrTitle"/>
          </p:nvPr>
        </p:nvSpPr>
        <p:spPr>
          <a:xfrm>
            <a:off x="1683982" y="4293388"/>
            <a:ext cx="8833655" cy="727748"/>
          </a:xfrm>
        </p:spPr>
        <p:txBody>
          <a:bodyPr>
            <a:normAutofit/>
          </a:bodyPr>
          <a:lstStyle/>
          <a:p>
            <a:r>
              <a:rPr lang="en-US" sz="3700" dirty="0"/>
              <a:t>Python – </a:t>
            </a:r>
            <a:r>
              <a:rPr lang="en-US" sz="3700" b="1" i="1" dirty="0"/>
              <a:t> Date &amp; Time &amp; </a:t>
            </a:r>
            <a:r>
              <a:rPr lang="en-US" sz="3700" b="1" i="1" dirty="0" err="1"/>
              <a:t>pytz</a:t>
            </a:r>
            <a:endParaRPr lang="en-US" sz="3700" dirty="0"/>
          </a:p>
        </p:txBody>
      </p:sp>
      <p:sp>
        <p:nvSpPr>
          <p:cNvPr id="3" name="Subtitle 2">
            <a:extLst>
              <a:ext uri="{FF2B5EF4-FFF2-40B4-BE49-F238E27FC236}">
                <a16:creationId xmlns:a16="http://schemas.microsoft.com/office/drawing/2014/main" id="{966A6418-9885-1144-A3A8-69BD426F662C}"/>
              </a:ext>
            </a:extLst>
          </p:cNvPr>
          <p:cNvSpPr>
            <a:spLocks noGrp="1"/>
          </p:cNvSpPr>
          <p:nvPr>
            <p:ph type="subTitle" idx="1"/>
          </p:nvPr>
        </p:nvSpPr>
        <p:spPr>
          <a:xfrm>
            <a:off x="1683983" y="5021137"/>
            <a:ext cx="8833654" cy="522636"/>
          </a:xfrm>
        </p:spPr>
        <p:txBody>
          <a:bodyPr>
            <a:normAutofit/>
          </a:bodyPr>
          <a:lstStyle/>
          <a:p>
            <a:r>
              <a:rPr lang="en-US" sz="1600" dirty="0"/>
              <a:t>From the Python Made Easy Series- based on Python 3.7</a:t>
            </a:r>
          </a:p>
          <a:p>
            <a:endParaRPr lang="en-US" sz="1600" dirty="0"/>
          </a:p>
        </p:txBody>
      </p:sp>
    </p:spTree>
    <p:extLst>
      <p:ext uri="{BB962C8B-B14F-4D97-AF65-F5344CB8AC3E}">
        <p14:creationId xmlns:p14="http://schemas.microsoft.com/office/powerpoint/2010/main" val="1428441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2200B7-E8DA-7249-8ABF-A8543A352988}"/>
              </a:ext>
            </a:extLst>
          </p:cNvPr>
          <p:cNvPicPr>
            <a:picLocks noChangeAspect="1"/>
          </p:cNvPicPr>
          <p:nvPr/>
        </p:nvPicPr>
        <p:blipFill>
          <a:blip r:embed="rId2"/>
          <a:stretch>
            <a:fillRect/>
          </a:stretch>
        </p:blipFill>
        <p:spPr>
          <a:xfrm>
            <a:off x="230660" y="936530"/>
            <a:ext cx="4343400" cy="4203700"/>
          </a:xfrm>
          <a:prstGeom prst="rect">
            <a:avLst/>
          </a:prstGeom>
          <a:ln>
            <a:solidFill>
              <a:schemeClr val="tx1"/>
            </a:solidFill>
          </a:ln>
        </p:spPr>
      </p:pic>
      <p:sp>
        <p:nvSpPr>
          <p:cNvPr id="2" name="Title 1">
            <a:extLst>
              <a:ext uri="{FF2B5EF4-FFF2-40B4-BE49-F238E27FC236}">
                <a16:creationId xmlns:a16="http://schemas.microsoft.com/office/drawing/2014/main" id="{7260A2AD-719B-3845-90F1-57707B1606E0}"/>
              </a:ext>
            </a:extLst>
          </p:cNvPr>
          <p:cNvSpPr txBox="1">
            <a:spLocks/>
          </p:cNvSpPr>
          <p:nvPr/>
        </p:nvSpPr>
        <p:spPr>
          <a:xfrm>
            <a:off x="2484736" y="20500"/>
            <a:ext cx="6746790" cy="776759"/>
          </a:xfrm>
          <a:prstGeom prst="rect">
            <a:avLst/>
          </a:prstGeom>
        </p:spPr>
        <p:txBody>
          <a:bodyPr vert="horz" lIns="228600" tIns="228600" rIns="228600" bIns="228600" rtlCol="0" anchor="ctr">
            <a:normAutofit fontScale="600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Using Python’s </a:t>
            </a:r>
            <a:r>
              <a:rPr lang="en-US" b="1" dirty="0">
                <a:solidFill>
                  <a:srgbClr val="0432FF"/>
                </a:solidFill>
              </a:rPr>
              <a:t>datetime (</a:t>
            </a:r>
            <a:r>
              <a:rPr lang="en-US" b="1" i="1" dirty="0" err="1">
                <a:solidFill>
                  <a:srgbClr val="0432FF"/>
                </a:solidFill>
              </a:rPr>
              <a:t>datetime.datetime</a:t>
            </a:r>
            <a:r>
              <a:rPr lang="en-US" b="1" dirty="0">
                <a:solidFill>
                  <a:srgbClr val="0432FF"/>
                </a:solidFill>
              </a:rPr>
              <a:t>) </a:t>
            </a:r>
            <a:r>
              <a:rPr lang="en-US" dirty="0"/>
              <a:t>objects - </a:t>
            </a:r>
            <a:r>
              <a:rPr lang="en-US" b="1" i="1" dirty="0">
                <a:solidFill>
                  <a:srgbClr val="0432FF"/>
                </a:solidFill>
              </a:rPr>
              <a:t>Slide 2</a:t>
            </a:r>
            <a:endParaRPr lang="en-US" dirty="0"/>
          </a:p>
        </p:txBody>
      </p:sp>
      <p:pic>
        <p:nvPicPr>
          <p:cNvPr id="3" name="Graphic 2" descr="Monthly calendar">
            <a:extLst>
              <a:ext uri="{FF2B5EF4-FFF2-40B4-BE49-F238E27FC236}">
                <a16:creationId xmlns:a16="http://schemas.microsoft.com/office/drawing/2014/main" id="{B5F88F0A-4975-A449-BEE9-C647F3CDD0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1033" y="20500"/>
            <a:ext cx="565476" cy="565476"/>
          </a:xfrm>
          <a:prstGeom prst="rect">
            <a:avLst/>
          </a:prstGeom>
        </p:spPr>
      </p:pic>
      <p:pic>
        <p:nvPicPr>
          <p:cNvPr id="5" name="Graphic 4" descr="Stopwatch">
            <a:extLst>
              <a:ext uri="{FF2B5EF4-FFF2-40B4-BE49-F238E27FC236}">
                <a16:creationId xmlns:a16="http://schemas.microsoft.com/office/drawing/2014/main" id="{D6FABC0D-5618-E04E-B04F-916A4553EC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5918" y="20500"/>
            <a:ext cx="565476" cy="565476"/>
          </a:xfrm>
          <a:prstGeom prst="rect">
            <a:avLst/>
          </a:prstGeom>
        </p:spPr>
      </p:pic>
      <p:sp>
        <p:nvSpPr>
          <p:cNvPr id="6" name="TextBox 5">
            <a:extLst>
              <a:ext uri="{FF2B5EF4-FFF2-40B4-BE49-F238E27FC236}">
                <a16:creationId xmlns:a16="http://schemas.microsoft.com/office/drawing/2014/main" id="{C622F4C3-CED7-264F-B50F-3048FB43B4D2}"/>
              </a:ext>
            </a:extLst>
          </p:cNvPr>
          <p:cNvSpPr txBox="1"/>
          <p:nvPr/>
        </p:nvSpPr>
        <p:spPr>
          <a:xfrm>
            <a:off x="1826509" y="137620"/>
            <a:ext cx="219409" cy="369332"/>
          </a:xfrm>
          <a:prstGeom prst="rect">
            <a:avLst/>
          </a:prstGeom>
          <a:noFill/>
        </p:spPr>
        <p:txBody>
          <a:bodyPr wrap="square" rtlCol="0">
            <a:spAutoFit/>
          </a:bodyPr>
          <a:lstStyle/>
          <a:p>
            <a:pPr algn="ctr"/>
            <a:r>
              <a:rPr lang="en-US" dirty="0"/>
              <a:t>+</a:t>
            </a:r>
          </a:p>
        </p:txBody>
      </p:sp>
      <p:pic>
        <p:nvPicPr>
          <p:cNvPr id="18" name="Graphic 17" descr="Line Arrow: Straight">
            <a:extLst>
              <a:ext uri="{FF2B5EF4-FFF2-40B4-BE49-F238E27FC236}">
                <a16:creationId xmlns:a16="http://schemas.microsoft.com/office/drawing/2014/main" id="{19EF621C-5F77-C442-9CD8-EE8DE5D46E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5015209" y="1334829"/>
            <a:ext cx="581718" cy="719692"/>
          </a:xfrm>
          <a:prstGeom prst="rect">
            <a:avLst/>
          </a:prstGeom>
        </p:spPr>
      </p:pic>
      <p:sp>
        <p:nvSpPr>
          <p:cNvPr id="19" name="TextBox 18">
            <a:extLst>
              <a:ext uri="{FF2B5EF4-FFF2-40B4-BE49-F238E27FC236}">
                <a16:creationId xmlns:a16="http://schemas.microsoft.com/office/drawing/2014/main" id="{33EB783D-196A-6040-99C8-2E070E4E84C2}"/>
              </a:ext>
            </a:extLst>
          </p:cNvPr>
          <p:cNvSpPr txBox="1"/>
          <p:nvPr/>
        </p:nvSpPr>
        <p:spPr>
          <a:xfrm>
            <a:off x="5858131" y="597204"/>
            <a:ext cx="2804984" cy="400110"/>
          </a:xfrm>
          <a:prstGeom prst="rect">
            <a:avLst/>
          </a:prstGeom>
          <a:noFill/>
        </p:spPr>
        <p:txBody>
          <a:bodyPr wrap="square" rtlCol="0">
            <a:spAutoFit/>
          </a:bodyPr>
          <a:lstStyle/>
          <a:p>
            <a:pPr algn="ctr"/>
            <a:r>
              <a:rPr lang="en-US" sz="2000" u="sng" dirty="0">
                <a:latin typeface="Bradley Hand" pitchFamily="2" charset="77"/>
              </a:rPr>
              <a:t>Code Output</a:t>
            </a:r>
          </a:p>
        </p:txBody>
      </p:sp>
      <p:sp>
        <p:nvSpPr>
          <p:cNvPr id="21" name="Oval 20">
            <a:extLst>
              <a:ext uri="{FF2B5EF4-FFF2-40B4-BE49-F238E27FC236}">
                <a16:creationId xmlns:a16="http://schemas.microsoft.com/office/drawing/2014/main" id="{3BF4A6FE-419C-1648-990B-1673F47736D4}"/>
              </a:ext>
            </a:extLst>
          </p:cNvPr>
          <p:cNvSpPr/>
          <p:nvPr/>
        </p:nvSpPr>
        <p:spPr>
          <a:xfrm>
            <a:off x="4479837" y="1751671"/>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22" name="Oval 21">
            <a:extLst>
              <a:ext uri="{FF2B5EF4-FFF2-40B4-BE49-F238E27FC236}">
                <a16:creationId xmlns:a16="http://schemas.microsoft.com/office/drawing/2014/main" id="{06782C9F-B05B-FD47-9C2E-53A01FD2230C}"/>
              </a:ext>
            </a:extLst>
          </p:cNvPr>
          <p:cNvSpPr/>
          <p:nvPr/>
        </p:nvSpPr>
        <p:spPr>
          <a:xfrm>
            <a:off x="197186" y="6167715"/>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6" name="Rectangle 15">
            <a:extLst>
              <a:ext uri="{FF2B5EF4-FFF2-40B4-BE49-F238E27FC236}">
                <a16:creationId xmlns:a16="http://schemas.microsoft.com/office/drawing/2014/main" id="{D1EA23DD-24DA-F84E-8B2B-AE0A01697B2A}"/>
              </a:ext>
            </a:extLst>
          </p:cNvPr>
          <p:cNvSpPr/>
          <p:nvPr/>
        </p:nvSpPr>
        <p:spPr>
          <a:xfrm>
            <a:off x="431966" y="5296565"/>
            <a:ext cx="6096000" cy="830997"/>
          </a:xfrm>
          <a:prstGeom prst="rect">
            <a:avLst/>
          </a:prstGeom>
        </p:spPr>
        <p:txBody>
          <a:bodyPr>
            <a:spAutoFit/>
          </a:bodyPr>
          <a:lstStyle/>
          <a:p>
            <a:r>
              <a:rPr lang="en-US" sz="1200" dirty="0"/>
              <a:t> </a:t>
            </a:r>
            <a:r>
              <a:rPr lang="en-US" sz="1200" dirty="0" err="1">
                <a:solidFill>
                  <a:srgbClr val="0432FF"/>
                </a:solidFill>
              </a:rPr>
              <a:t>datetime.timestamp</a:t>
            </a:r>
            <a:r>
              <a:rPr lang="en-US" sz="1200" dirty="0">
                <a:solidFill>
                  <a:srgbClr val="0432FF"/>
                </a:solidFill>
              </a:rPr>
              <a:t> </a:t>
            </a:r>
            <a:r>
              <a:rPr lang="en-US" sz="1200" dirty="0"/>
              <a:t>returns POSIX timestamp corresponding to the datetime instance. The Unix epoch (or Unix time or POSIX time or Unix timestamp) is the number of seconds that have elapsed since January 1, 1970.</a:t>
            </a:r>
          </a:p>
          <a:p>
            <a:r>
              <a:rPr lang="en-US" sz="1200" dirty="0"/>
              <a:t> 1 hour = 3600 seconds </a:t>
            </a:r>
          </a:p>
        </p:txBody>
      </p:sp>
      <p:sp>
        <p:nvSpPr>
          <p:cNvPr id="26" name="Oval 25">
            <a:extLst>
              <a:ext uri="{FF2B5EF4-FFF2-40B4-BE49-F238E27FC236}">
                <a16:creationId xmlns:a16="http://schemas.microsoft.com/office/drawing/2014/main" id="{148C3D73-EE8B-5846-9DF4-E69C75F5A8CF}"/>
              </a:ext>
            </a:extLst>
          </p:cNvPr>
          <p:cNvSpPr/>
          <p:nvPr/>
        </p:nvSpPr>
        <p:spPr>
          <a:xfrm>
            <a:off x="197187" y="5368212"/>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27" name="Oval 26">
            <a:extLst>
              <a:ext uri="{FF2B5EF4-FFF2-40B4-BE49-F238E27FC236}">
                <a16:creationId xmlns:a16="http://schemas.microsoft.com/office/drawing/2014/main" id="{73D7A828-62FF-B94E-AAE5-015362DAF696}"/>
              </a:ext>
            </a:extLst>
          </p:cNvPr>
          <p:cNvSpPr/>
          <p:nvPr/>
        </p:nvSpPr>
        <p:spPr>
          <a:xfrm>
            <a:off x="4092145" y="1240907"/>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28" name="Rectangle 27">
            <a:extLst>
              <a:ext uri="{FF2B5EF4-FFF2-40B4-BE49-F238E27FC236}">
                <a16:creationId xmlns:a16="http://schemas.microsoft.com/office/drawing/2014/main" id="{B6CCC663-A68E-624A-AF0F-F8CD25D50EF5}"/>
              </a:ext>
            </a:extLst>
          </p:cNvPr>
          <p:cNvSpPr/>
          <p:nvPr/>
        </p:nvSpPr>
        <p:spPr>
          <a:xfrm>
            <a:off x="388120" y="6127562"/>
            <a:ext cx="6096000" cy="276999"/>
          </a:xfrm>
          <a:prstGeom prst="rect">
            <a:avLst/>
          </a:prstGeom>
        </p:spPr>
        <p:txBody>
          <a:bodyPr>
            <a:spAutoFit/>
          </a:bodyPr>
          <a:lstStyle/>
          <a:p>
            <a:r>
              <a:rPr lang="en-US" sz="1200" dirty="0"/>
              <a:t> </a:t>
            </a:r>
            <a:r>
              <a:rPr lang="en-US" sz="1200" dirty="0" err="1">
                <a:solidFill>
                  <a:srgbClr val="0432FF"/>
                </a:solidFill>
              </a:rPr>
              <a:t>datetime.fromtimestamp</a:t>
            </a:r>
            <a:r>
              <a:rPr lang="en-US" sz="1200" dirty="0">
                <a:solidFill>
                  <a:srgbClr val="0432FF"/>
                </a:solidFill>
              </a:rPr>
              <a:t> </a:t>
            </a:r>
            <a:r>
              <a:rPr lang="en-US" sz="1200" dirty="0"/>
              <a:t>returns the local date and time from the POSIX timestamp</a:t>
            </a:r>
          </a:p>
        </p:txBody>
      </p:sp>
      <p:sp>
        <p:nvSpPr>
          <p:cNvPr id="29" name="Oval 28">
            <a:extLst>
              <a:ext uri="{FF2B5EF4-FFF2-40B4-BE49-F238E27FC236}">
                <a16:creationId xmlns:a16="http://schemas.microsoft.com/office/drawing/2014/main" id="{8D3482D2-3FD2-6C41-BEF4-4AACEC166FCC}"/>
              </a:ext>
            </a:extLst>
          </p:cNvPr>
          <p:cNvSpPr/>
          <p:nvPr/>
        </p:nvSpPr>
        <p:spPr>
          <a:xfrm>
            <a:off x="6329737" y="5327602"/>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30" name="Oval 29">
            <a:extLst>
              <a:ext uri="{FF2B5EF4-FFF2-40B4-BE49-F238E27FC236}">
                <a16:creationId xmlns:a16="http://schemas.microsoft.com/office/drawing/2014/main" id="{FE35328F-10F4-9346-AFAD-A92D944BDBAD}"/>
              </a:ext>
            </a:extLst>
          </p:cNvPr>
          <p:cNvSpPr/>
          <p:nvPr/>
        </p:nvSpPr>
        <p:spPr>
          <a:xfrm>
            <a:off x="3664796" y="2796624"/>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31" name="Rectangle 30">
            <a:extLst>
              <a:ext uri="{FF2B5EF4-FFF2-40B4-BE49-F238E27FC236}">
                <a16:creationId xmlns:a16="http://schemas.microsoft.com/office/drawing/2014/main" id="{BE6532DE-75E0-604A-B0AF-E41C1369213E}"/>
              </a:ext>
            </a:extLst>
          </p:cNvPr>
          <p:cNvSpPr/>
          <p:nvPr/>
        </p:nvSpPr>
        <p:spPr>
          <a:xfrm>
            <a:off x="6534319" y="5302519"/>
            <a:ext cx="4131276" cy="1200329"/>
          </a:xfrm>
          <a:prstGeom prst="rect">
            <a:avLst/>
          </a:prstGeom>
        </p:spPr>
        <p:txBody>
          <a:bodyPr wrap="square">
            <a:spAutoFit/>
          </a:bodyPr>
          <a:lstStyle/>
          <a:p>
            <a:r>
              <a:rPr lang="en-US" sz="1200" dirty="0"/>
              <a:t> </a:t>
            </a:r>
            <a:r>
              <a:rPr lang="en-US" sz="1200" dirty="0" err="1">
                <a:solidFill>
                  <a:srgbClr val="0432FF"/>
                </a:solidFill>
              </a:rPr>
              <a:t>datetime.strftime</a:t>
            </a:r>
            <a:r>
              <a:rPr lang="en-US" sz="1200" dirty="0">
                <a:solidFill>
                  <a:srgbClr val="0432FF"/>
                </a:solidFill>
              </a:rPr>
              <a:t> </a:t>
            </a:r>
            <a:r>
              <a:rPr lang="en-US" sz="1200" dirty="0"/>
              <a:t>returns a string representing the date and time (</a:t>
            </a:r>
            <a:r>
              <a:rPr lang="en-US" sz="1200" i="1" dirty="0">
                <a:solidFill>
                  <a:srgbClr val="0432FF"/>
                </a:solidFill>
              </a:rPr>
              <a:t>the next two slides have the reference for this string formatting</a:t>
            </a:r>
            <a:r>
              <a:rPr lang="en-US" sz="1200" dirty="0"/>
              <a:t>)</a:t>
            </a:r>
          </a:p>
          <a:p>
            <a:r>
              <a:rPr lang="en-US" sz="1200" b="1" dirty="0">
                <a:solidFill>
                  <a:srgbClr val="00B050"/>
                </a:solidFill>
              </a:rPr>
              <a:t>%d </a:t>
            </a:r>
            <a:r>
              <a:rPr lang="en-US" sz="1200" dirty="0"/>
              <a:t>= Day of the month as a number</a:t>
            </a:r>
          </a:p>
          <a:p>
            <a:r>
              <a:rPr lang="en-US" sz="1200" dirty="0">
                <a:solidFill>
                  <a:srgbClr val="00B050"/>
                </a:solidFill>
              </a:rPr>
              <a:t>%B </a:t>
            </a:r>
            <a:r>
              <a:rPr lang="en-US" sz="1200" dirty="0"/>
              <a:t>= Full Month name</a:t>
            </a:r>
          </a:p>
          <a:p>
            <a:r>
              <a:rPr lang="en-US" sz="1200" dirty="0">
                <a:solidFill>
                  <a:srgbClr val="00B050"/>
                </a:solidFill>
              </a:rPr>
              <a:t>%Y </a:t>
            </a:r>
            <a:r>
              <a:rPr lang="en-US" sz="1200" dirty="0"/>
              <a:t>= Full four digit year</a:t>
            </a:r>
          </a:p>
        </p:txBody>
      </p:sp>
      <p:pic>
        <p:nvPicPr>
          <p:cNvPr id="32" name="Picture 31">
            <a:extLst>
              <a:ext uri="{FF2B5EF4-FFF2-40B4-BE49-F238E27FC236}">
                <a16:creationId xmlns:a16="http://schemas.microsoft.com/office/drawing/2014/main" id="{8B474250-FBC6-1E47-BBD1-89CC2D514465}"/>
              </a:ext>
            </a:extLst>
          </p:cNvPr>
          <p:cNvPicPr>
            <a:picLocks noChangeAspect="1"/>
          </p:cNvPicPr>
          <p:nvPr/>
        </p:nvPicPr>
        <p:blipFill>
          <a:blip r:embed="rId9"/>
          <a:stretch>
            <a:fillRect/>
          </a:stretch>
        </p:blipFill>
        <p:spPr>
          <a:xfrm>
            <a:off x="5858131" y="1027258"/>
            <a:ext cx="3581400" cy="1524000"/>
          </a:xfrm>
          <a:prstGeom prst="rect">
            <a:avLst/>
          </a:prstGeom>
          <a:ln>
            <a:solidFill>
              <a:schemeClr val="tx1"/>
            </a:solidFill>
          </a:ln>
        </p:spPr>
      </p:pic>
      <p:sp>
        <p:nvSpPr>
          <p:cNvPr id="36" name="5-Point Star 35">
            <a:extLst>
              <a:ext uri="{FF2B5EF4-FFF2-40B4-BE49-F238E27FC236}">
                <a16:creationId xmlns:a16="http://schemas.microsoft.com/office/drawing/2014/main" id="{AAE7EF9A-49E0-D14D-AA39-48BC70B9DB6A}"/>
              </a:ext>
            </a:extLst>
          </p:cNvPr>
          <p:cNvSpPr/>
          <p:nvPr/>
        </p:nvSpPr>
        <p:spPr>
          <a:xfrm>
            <a:off x="3479966" y="2219247"/>
            <a:ext cx="302219" cy="227392"/>
          </a:xfrm>
          <a:prstGeom prst="star5">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36">
            <a:extLst>
              <a:ext uri="{FF2B5EF4-FFF2-40B4-BE49-F238E27FC236}">
                <a16:creationId xmlns:a16="http://schemas.microsoft.com/office/drawing/2014/main" id="{E1BFBBCD-B3C1-3541-94FC-3D97FCEBDD64}"/>
              </a:ext>
            </a:extLst>
          </p:cNvPr>
          <p:cNvSpPr/>
          <p:nvPr/>
        </p:nvSpPr>
        <p:spPr>
          <a:xfrm>
            <a:off x="5596927" y="1308321"/>
            <a:ext cx="302219" cy="227392"/>
          </a:xfrm>
          <a:prstGeom prst="star5">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8489F19-FAD8-5E41-B6A1-4484C18C1636}"/>
              </a:ext>
            </a:extLst>
          </p:cNvPr>
          <p:cNvSpPr/>
          <p:nvPr/>
        </p:nvSpPr>
        <p:spPr>
          <a:xfrm>
            <a:off x="5623352" y="1557216"/>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40" name="Oval 39">
            <a:extLst>
              <a:ext uri="{FF2B5EF4-FFF2-40B4-BE49-F238E27FC236}">
                <a16:creationId xmlns:a16="http://schemas.microsoft.com/office/drawing/2014/main" id="{CB0AB917-7917-EA47-BD72-9ACCD8617A7A}"/>
              </a:ext>
            </a:extLst>
          </p:cNvPr>
          <p:cNvSpPr/>
          <p:nvPr/>
        </p:nvSpPr>
        <p:spPr>
          <a:xfrm>
            <a:off x="6327332" y="4239358"/>
            <a:ext cx="234779" cy="234778"/>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41" name="Rectangle 40">
            <a:extLst>
              <a:ext uri="{FF2B5EF4-FFF2-40B4-BE49-F238E27FC236}">
                <a16:creationId xmlns:a16="http://schemas.microsoft.com/office/drawing/2014/main" id="{BBB49D67-6634-8040-8265-98678A9E2FCE}"/>
              </a:ext>
            </a:extLst>
          </p:cNvPr>
          <p:cNvSpPr/>
          <p:nvPr/>
        </p:nvSpPr>
        <p:spPr>
          <a:xfrm>
            <a:off x="6602679" y="4239358"/>
            <a:ext cx="1997278" cy="276999"/>
          </a:xfrm>
          <a:prstGeom prst="rect">
            <a:avLst/>
          </a:prstGeom>
        </p:spPr>
        <p:txBody>
          <a:bodyPr wrap="none">
            <a:spAutoFit/>
          </a:bodyPr>
          <a:lstStyle/>
          <a:p>
            <a:r>
              <a:rPr lang="en-US" sz="1200" b="1" dirty="0">
                <a:solidFill>
                  <a:srgbClr val="00B050"/>
                </a:solidFill>
              </a:rPr>
              <a:t>%A </a:t>
            </a:r>
            <a:r>
              <a:rPr lang="en-US" sz="1200" dirty="0"/>
              <a:t>= Full Weekday name</a:t>
            </a:r>
          </a:p>
        </p:txBody>
      </p:sp>
      <p:sp>
        <p:nvSpPr>
          <p:cNvPr id="42" name="Oval 41">
            <a:extLst>
              <a:ext uri="{FF2B5EF4-FFF2-40B4-BE49-F238E27FC236}">
                <a16:creationId xmlns:a16="http://schemas.microsoft.com/office/drawing/2014/main" id="{99F45C13-A5F5-A640-AA45-1633986EF297}"/>
              </a:ext>
            </a:extLst>
          </p:cNvPr>
          <p:cNvSpPr/>
          <p:nvPr/>
        </p:nvSpPr>
        <p:spPr>
          <a:xfrm>
            <a:off x="3631075" y="3524118"/>
            <a:ext cx="234779" cy="234778"/>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43" name="Oval 42">
            <a:extLst>
              <a:ext uri="{FF2B5EF4-FFF2-40B4-BE49-F238E27FC236}">
                <a16:creationId xmlns:a16="http://schemas.microsoft.com/office/drawing/2014/main" id="{909B32CF-905F-4944-978D-F2E17D7BD892}"/>
              </a:ext>
            </a:extLst>
          </p:cNvPr>
          <p:cNvSpPr/>
          <p:nvPr/>
        </p:nvSpPr>
        <p:spPr>
          <a:xfrm>
            <a:off x="5623352" y="1948329"/>
            <a:ext cx="234779" cy="234778"/>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44" name="Oval 43">
            <a:extLst>
              <a:ext uri="{FF2B5EF4-FFF2-40B4-BE49-F238E27FC236}">
                <a16:creationId xmlns:a16="http://schemas.microsoft.com/office/drawing/2014/main" id="{28A51442-AE67-9D4A-A10C-63F54A9EACF3}"/>
              </a:ext>
            </a:extLst>
          </p:cNvPr>
          <p:cNvSpPr/>
          <p:nvPr/>
        </p:nvSpPr>
        <p:spPr>
          <a:xfrm>
            <a:off x="3557952" y="4528900"/>
            <a:ext cx="234779" cy="234778"/>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45" name="5-Point Star 44">
            <a:extLst>
              <a:ext uri="{FF2B5EF4-FFF2-40B4-BE49-F238E27FC236}">
                <a16:creationId xmlns:a16="http://schemas.microsoft.com/office/drawing/2014/main" id="{C37D3DA8-E18C-E94F-9056-DAB459164D08}"/>
              </a:ext>
            </a:extLst>
          </p:cNvPr>
          <p:cNvSpPr/>
          <p:nvPr/>
        </p:nvSpPr>
        <p:spPr>
          <a:xfrm>
            <a:off x="3133901" y="1505992"/>
            <a:ext cx="302219" cy="227392"/>
          </a:xfrm>
          <a:prstGeom prst="star5">
            <a:avLst/>
          </a:prstGeom>
          <a:solidFill>
            <a:srgbClr val="00F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a:extLst>
              <a:ext uri="{FF2B5EF4-FFF2-40B4-BE49-F238E27FC236}">
                <a16:creationId xmlns:a16="http://schemas.microsoft.com/office/drawing/2014/main" id="{71226AF7-918B-5E4F-8E99-F5E3F312C7C2}"/>
              </a:ext>
            </a:extLst>
          </p:cNvPr>
          <p:cNvSpPr/>
          <p:nvPr/>
        </p:nvSpPr>
        <p:spPr>
          <a:xfrm>
            <a:off x="5573417" y="1040776"/>
            <a:ext cx="302219" cy="227392"/>
          </a:xfrm>
          <a:prstGeom prst="star5">
            <a:avLst/>
          </a:prstGeom>
          <a:solidFill>
            <a:srgbClr val="00F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18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7F94C8-1593-D342-9780-1837857B618E}"/>
              </a:ext>
            </a:extLst>
          </p:cNvPr>
          <p:cNvPicPr>
            <a:picLocks noChangeAspect="1"/>
          </p:cNvPicPr>
          <p:nvPr/>
        </p:nvPicPr>
        <p:blipFill>
          <a:blip r:embed="rId2"/>
          <a:stretch>
            <a:fillRect/>
          </a:stretch>
        </p:blipFill>
        <p:spPr>
          <a:xfrm>
            <a:off x="1893158" y="416011"/>
            <a:ext cx="7886700" cy="6248400"/>
          </a:xfrm>
          <a:prstGeom prst="rect">
            <a:avLst/>
          </a:prstGeom>
          <a:ln>
            <a:solidFill>
              <a:schemeClr val="tx1"/>
            </a:solidFill>
          </a:ln>
        </p:spPr>
      </p:pic>
      <p:sp>
        <p:nvSpPr>
          <p:cNvPr id="3" name="Rectangle 2">
            <a:extLst>
              <a:ext uri="{FF2B5EF4-FFF2-40B4-BE49-F238E27FC236}">
                <a16:creationId xmlns:a16="http://schemas.microsoft.com/office/drawing/2014/main" id="{5B98BB43-D4B4-2B4A-A63D-044B28FDE8FB}"/>
              </a:ext>
            </a:extLst>
          </p:cNvPr>
          <p:cNvSpPr/>
          <p:nvPr/>
        </p:nvSpPr>
        <p:spPr>
          <a:xfrm>
            <a:off x="2763998" y="-2748"/>
            <a:ext cx="6664004" cy="369332"/>
          </a:xfrm>
          <a:prstGeom prst="rect">
            <a:avLst/>
          </a:prstGeom>
        </p:spPr>
        <p:txBody>
          <a:bodyPr wrap="none">
            <a:spAutoFit/>
          </a:bodyPr>
          <a:lstStyle/>
          <a:p>
            <a:r>
              <a:rPr lang="en-US" b="1" u="sng" dirty="0" err="1">
                <a:solidFill>
                  <a:srgbClr val="0432FF"/>
                </a:solidFill>
                <a:latin typeface="Courier New" panose="02070309020205020404" pitchFamily="49" charset="0"/>
              </a:rPr>
              <a:t>Strftime</a:t>
            </a:r>
            <a:r>
              <a:rPr lang="en-US" b="1" u="sng" dirty="0">
                <a:solidFill>
                  <a:srgbClr val="0432FF"/>
                </a:solidFill>
                <a:latin typeface="Courier New" panose="02070309020205020404" pitchFamily="49" charset="0"/>
              </a:rPr>
              <a:t> </a:t>
            </a:r>
            <a:r>
              <a:rPr lang="en-US" b="1" u="sng" dirty="0">
                <a:solidFill>
                  <a:srgbClr val="222222"/>
                </a:solidFill>
                <a:latin typeface="Courier New" panose="02070309020205020404" pitchFamily="49" charset="0"/>
              </a:rPr>
              <a:t>string formatting directives (</a:t>
            </a:r>
            <a:r>
              <a:rPr lang="en-US" b="1" i="1" u="sng" dirty="0">
                <a:solidFill>
                  <a:srgbClr val="0432FF"/>
                </a:solidFill>
                <a:latin typeface="Courier New" panose="02070309020205020404" pitchFamily="49" charset="0"/>
              </a:rPr>
              <a:t>slide 1</a:t>
            </a:r>
            <a:r>
              <a:rPr lang="en-US" b="1" dirty="0">
                <a:solidFill>
                  <a:srgbClr val="222222"/>
                </a:solidFill>
                <a:latin typeface="Courier New" panose="02070309020205020404" pitchFamily="49" charset="0"/>
              </a:rPr>
              <a:t>)</a:t>
            </a:r>
            <a:endParaRPr lang="en-US" dirty="0"/>
          </a:p>
        </p:txBody>
      </p:sp>
    </p:spTree>
    <p:extLst>
      <p:ext uri="{BB962C8B-B14F-4D97-AF65-F5344CB8AC3E}">
        <p14:creationId xmlns:p14="http://schemas.microsoft.com/office/powerpoint/2010/main" val="4007772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1CEE3-169F-8149-995F-64AFF869FEA0}"/>
              </a:ext>
            </a:extLst>
          </p:cNvPr>
          <p:cNvPicPr>
            <a:picLocks noChangeAspect="1"/>
          </p:cNvPicPr>
          <p:nvPr/>
        </p:nvPicPr>
        <p:blipFill>
          <a:blip r:embed="rId2"/>
          <a:stretch>
            <a:fillRect/>
          </a:stretch>
        </p:blipFill>
        <p:spPr>
          <a:xfrm>
            <a:off x="2159000" y="971550"/>
            <a:ext cx="7874000" cy="4914900"/>
          </a:xfrm>
          <a:prstGeom prst="rect">
            <a:avLst/>
          </a:prstGeom>
          <a:ln>
            <a:solidFill>
              <a:schemeClr val="tx1"/>
            </a:solidFill>
          </a:ln>
        </p:spPr>
      </p:pic>
      <p:sp>
        <p:nvSpPr>
          <p:cNvPr id="3" name="Rectangle 2">
            <a:extLst>
              <a:ext uri="{FF2B5EF4-FFF2-40B4-BE49-F238E27FC236}">
                <a16:creationId xmlns:a16="http://schemas.microsoft.com/office/drawing/2014/main" id="{3F099F31-3611-CD46-86D9-E9EAC8B1F996}"/>
              </a:ext>
            </a:extLst>
          </p:cNvPr>
          <p:cNvSpPr/>
          <p:nvPr/>
        </p:nvSpPr>
        <p:spPr>
          <a:xfrm>
            <a:off x="2763998" y="330885"/>
            <a:ext cx="6664004" cy="369332"/>
          </a:xfrm>
          <a:prstGeom prst="rect">
            <a:avLst/>
          </a:prstGeom>
        </p:spPr>
        <p:txBody>
          <a:bodyPr wrap="none">
            <a:spAutoFit/>
          </a:bodyPr>
          <a:lstStyle/>
          <a:p>
            <a:r>
              <a:rPr lang="en-US" b="1" u="sng" dirty="0" err="1">
                <a:solidFill>
                  <a:srgbClr val="0432FF"/>
                </a:solidFill>
                <a:latin typeface="Courier New" panose="02070309020205020404" pitchFamily="49" charset="0"/>
              </a:rPr>
              <a:t>Strftime</a:t>
            </a:r>
            <a:r>
              <a:rPr lang="en-US" b="1" u="sng" dirty="0">
                <a:solidFill>
                  <a:srgbClr val="0432FF"/>
                </a:solidFill>
                <a:latin typeface="Courier New" panose="02070309020205020404" pitchFamily="49" charset="0"/>
              </a:rPr>
              <a:t> </a:t>
            </a:r>
            <a:r>
              <a:rPr lang="en-US" b="1" u="sng" dirty="0">
                <a:solidFill>
                  <a:srgbClr val="222222"/>
                </a:solidFill>
                <a:latin typeface="Courier New" panose="02070309020205020404" pitchFamily="49" charset="0"/>
              </a:rPr>
              <a:t>string formatting directives (</a:t>
            </a:r>
            <a:r>
              <a:rPr lang="en-US" b="1" i="1" u="sng" dirty="0">
                <a:solidFill>
                  <a:srgbClr val="0432FF"/>
                </a:solidFill>
                <a:latin typeface="Courier New" panose="02070309020205020404" pitchFamily="49" charset="0"/>
              </a:rPr>
              <a:t>slide 2</a:t>
            </a:r>
            <a:r>
              <a:rPr lang="en-US" b="1" dirty="0">
                <a:solidFill>
                  <a:srgbClr val="222222"/>
                </a:solidFill>
                <a:latin typeface="Courier New" panose="02070309020205020404" pitchFamily="49" charset="0"/>
              </a:rPr>
              <a:t>)</a:t>
            </a:r>
            <a:endParaRPr lang="en-US" dirty="0"/>
          </a:p>
        </p:txBody>
      </p:sp>
    </p:spTree>
    <p:extLst>
      <p:ext uri="{BB962C8B-B14F-4D97-AF65-F5344CB8AC3E}">
        <p14:creationId xmlns:p14="http://schemas.microsoft.com/office/powerpoint/2010/main" val="2744930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CA1677C-5674-FF44-ABC9-9B1C6B4D0D9D}"/>
              </a:ext>
            </a:extLst>
          </p:cNvPr>
          <p:cNvPicPr>
            <a:picLocks noChangeAspect="1"/>
          </p:cNvPicPr>
          <p:nvPr/>
        </p:nvPicPr>
        <p:blipFill>
          <a:blip r:embed="rId2"/>
          <a:stretch>
            <a:fillRect/>
          </a:stretch>
        </p:blipFill>
        <p:spPr>
          <a:xfrm>
            <a:off x="143400" y="703096"/>
            <a:ext cx="5994400" cy="4673600"/>
          </a:xfrm>
          <a:prstGeom prst="rect">
            <a:avLst/>
          </a:prstGeom>
          <a:ln>
            <a:solidFill>
              <a:schemeClr val="tx1"/>
            </a:solidFill>
          </a:ln>
        </p:spPr>
      </p:pic>
      <p:sp>
        <p:nvSpPr>
          <p:cNvPr id="2" name="Title 1">
            <a:extLst>
              <a:ext uri="{FF2B5EF4-FFF2-40B4-BE49-F238E27FC236}">
                <a16:creationId xmlns:a16="http://schemas.microsoft.com/office/drawing/2014/main" id="{7260A2AD-719B-3845-90F1-57707B1606E0}"/>
              </a:ext>
            </a:extLst>
          </p:cNvPr>
          <p:cNvSpPr txBox="1">
            <a:spLocks/>
          </p:cNvSpPr>
          <p:nvPr/>
        </p:nvSpPr>
        <p:spPr>
          <a:xfrm>
            <a:off x="1826509" y="-114615"/>
            <a:ext cx="8759913" cy="776759"/>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sz="2400" dirty="0"/>
              <a:t>Using Python’s </a:t>
            </a:r>
            <a:r>
              <a:rPr lang="en-US" sz="2400" b="1" dirty="0">
                <a:solidFill>
                  <a:srgbClr val="0432FF"/>
                </a:solidFill>
              </a:rPr>
              <a:t>datetime (</a:t>
            </a:r>
            <a:r>
              <a:rPr lang="en-US" sz="2400" b="1" i="1" dirty="0" err="1">
                <a:solidFill>
                  <a:srgbClr val="0432FF"/>
                </a:solidFill>
              </a:rPr>
              <a:t>datetime.datetime</a:t>
            </a:r>
            <a:r>
              <a:rPr lang="en-US" sz="2400" b="1" dirty="0">
                <a:solidFill>
                  <a:srgbClr val="0432FF"/>
                </a:solidFill>
              </a:rPr>
              <a:t>) </a:t>
            </a:r>
            <a:r>
              <a:rPr lang="en-US" sz="2400" dirty="0"/>
              <a:t>objects – </a:t>
            </a:r>
            <a:r>
              <a:rPr lang="en-US" sz="2400" b="1" i="1" dirty="0">
                <a:solidFill>
                  <a:srgbClr val="0432FF"/>
                </a:solidFill>
              </a:rPr>
              <a:t>Slide3</a:t>
            </a:r>
            <a:endParaRPr lang="en-US" sz="2400" dirty="0"/>
          </a:p>
        </p:txBody>
      </p:sp>
      <p:pic>
        <p:nvPicPr>
          <p:cNvPr id="3" name="Graphic 2" descr="Monthly calendar">
            <a:extLst>
              <a:ext uri="{FF2B5EF4-FFF2-40B4-BE49-F238E27FC236}">
                <a16:creationId xmlns:a16="http://schemas.microsoft.com/office/drawing/2014/main" id="{B5F88F0A-4975-A449-BEE9-C647F3CDD0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1033" y="20500"/>
            <a:ext cx="565476" cy="565476"/>
          </a:xfrm>
          <a:prstGeom prst="rect">
            <a:avLst/>
          </a:prstGeom>
        </p:spPr>
      </p:pic>
      <p:pic>
        <p:nvPicPr>
          <p:cNvPr id="5" name="Graphic 4" descr="Stopwatch">
            <a:extLst>
              <a:ext uri="{FF2B5EF4-FFF2-40B4-BE49-F238E27FC236}">
                <a16:creationId xmlns:a16="http://schemas.microsoft.com/office/drawing/2014/main" id="{D6FABC0D-5618-E04E-B04F-916A4553EC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5918" y="20500"/>
            <a:ext cx="565476" cy="565476"/>
          </a:xfrm>
          <a:prstGeom prst="rect">
            <a:avLst/>
          </a:prstGeom>
        </p:spPr>
      </p:pic>
      <p:sp>
        <p:nvSpPr>
          <p:cNvPr id="6" name="TextBox 5">
            <a:extLst>
              <a:ext uri="{FF2B5EF4-FFF2-40B4-BE49-F238E27FC236}">
                <a16:creationId xmlns:a16="http://schemas.microsoft.com/office/drawing/2014/main" id="{C622F4C3-CED7-264F-B50F-3048FB43B4D2}"/>
              </a:ext>
            </a:extLst>
          </p:cNvPr>
          <p:cNvSpPr txBox="1"/>
          <p:nvPr/>
        </p:nvSpPr>
        <p:spPr>
          <a:xfrm>
            <a:off x="1826509" y="137620"/>
            <a:ext cx="219409" cy="369332"/>
          </a:xfrm>
          <a:prstGeom prst="rect">
            <a:avLst/>
          </a:prstGeom>
          <a:noFill/>
        </p:spPr>
        <p:txBody>
          <a:bodyPr wrap="square" rtlCol="0">
            <a:spAutoFit/>
          </a:bodyPr>
          <a:lstStyle/>
          <a:p>
            <a:pPr algn="ctr"/>
            <a:r>
              <a:rPr lang="en-US" dirty="0"/>
              <a:t>+</a:t>
            </a:r>
          </a:p>
        </p:txBody>
      </p:sp>
      <p:pic>
        <p:nvPicPr>
          <p:cNvPr id="18" name="Graphic 17" descr="Line Arrow: Straight">
            <a:extLst>
              <a:ext uri="{FF2B5EF4-FFF2-40B4-BE49-F238E27FC236}">
                <a16:creationId xmlns:a16="http://schemas.microsoft.com/office/drawing/2014/main" id="{19EF621C-5F77-C442-9CD8-EE8DE5D46E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279169" y="1697762"/>
            <a:ext cx="581718" cy="719692"/>
          </a:xfrm>
          <a:prstGeom prst="rect">
            <a:avLst/>
          </a:prstGeom>
        </p:spPr>
      </p:pic>
      <p:sp>
        <p:nvSpPr>
          <p:cNvPr id="19" name="TextBox 18">
            <a:extLst>
              <a:ext uri="{FF2B5EF4-FFF2-40B4-BE49-F238E27FC236}">
                <a16:creationId xmlns:a16="http://schemas.microsoft.com/office/drawing/2014/main" id="{33EB783D-196A-6040-99C8-2E070E4E84C2}"/>
              </a:ext>
            </a:extLst>
          </p:cNvPr>
          <p:cNvSpPr txBox="1"/>
          <p:nvPr/>
        </p:nvSpPr>
        <p:spPr>
          <a:xfrm>
            <a:off x="7327244" y="584798"/>
            <a:ext cx="2804984" cy="400110"/>
          </a:xfrm>
          <a:prstGeom prst="rect">
            <a:avLst/>
          </a:prstGeom>
          <a:noFill/>
        </p:spPr>
        <p:txBody>
          <a:bodyPr wrap="square" rtlCol="0">
            <a:spAutoFit/>
          </a:bodyPr>
          <a:lstStyle/>
          <a:p>
            <a:pPr algn="ctr"/>
            <a:r>
              <a:rPr lang="en-US" sz="2000" u="sng" dirty="0">
                <a:latin typeface="Bradley Hand" pitchFamily="2" charset="77"/>
              </a:rPr>
              <a:t>Code Output</a:t>
            </a:r>
          </a:p>
        </p:txBody>
      </p:sp>
      <p:sp>
        <p:nvSpPr>
          <p:cNvPr id="21" name="Oval 20">
            <a:extLst>
              <a:ext uri="{FF2B5EF4-FFF2-40B4-BE49-F238E27FC236}">
                <a16:creationId xmlns:a16="http://schemas.microsoft.com/office/drawing/2014/main" id="{3BF4A6FE-419C-1648-990B-1673F47736D4}"/>
              </a:ext>
            </a:extLst>
          </p:cNvPr>
          <p:cNvSpPr/>
          <p:nvPr/>
        </p:nvSpPr>
        <p:spPr>
          <a:xfrm>
            <a:off x="6860886" y="1294935"/>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27" name="Oval 26">
            <a:extLst>
              <a:ext uri="{FF2B5EF4-FFF2-40B4-BE49-F238E27FC236}">
                <a16:creationId xmlns:a16="http://schemas.microsoft.com/office/drawing/2014/main" id="{73D7A828-62FF-B94E-AAE5-015362DAF696}"/>
              </a:ext>
            </a:extLst>
          </p:cNvPr>
          <p:cNvSpPr/>
          <p:nvPr/>
        </p:nvSpPr>
        <p:spPr>
          <a:xfrm>
            <a:off x="1052178" y="2057608"/>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30" name="Oval 29">
            <a:extLst>
              <a:ext uri="{FF2B5EF4-FFF2-40B4-BE49-F238E27FC236}">
                <a16:creationId xmlns:a16="http://schemas.microsoft.com/office/drawing/2014/main" id="{FE35328F-10F4-9346-AFAD-A92D944BDBAD}"/>
              </a:ext>
            </a:extLst>
          </p:cNvPr>
          <p:cNvSpPr/>
          <p:nvPr/>
        </p:nvSpPr>
        <p:spPr>
          <a:xfrm>
            <a:off x="6860886" y="1505224"/>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43" name="Oval 42">
            <a:extLst>
              <a:ext uri="{FF2B5EF4-FFF2-40B4-BE49-F238E27FC236}">
                <a16:creationId xmlns:a16="http://schemas.microsoft.com/office/drawing/2014/main" id="{909B32CF-905F-4944-978D-F2E17D7BD892}"/>
              </a:ext>
            </a:extLst>
          </p:cNvPr>
          <p:cNvSpPr/>
          <p:nvPr/>
        </p:nvSpPr>
        <p:spPr>
          <a:xfrm>
            <a:off x="2494004" y="4312532"/>
            <a:ext cx="234779" cy="234778"/>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34" name="Oval 33">
            <a:extLst>
              <a:ext uri="{FF2B5EF4-FFF2-40B4-BE49-F238E27FC236}">
                <a16:creationId xmlns:a16="http://schemas.microsoft.com/office/drawing/2014/main" id="{2743E911-CF5A-7B49-BA53-B9625D62D5D9}"/>
              </a:ext>
            </a:extLst>
          </p:cNvPr>
          <p:cNvSpPr/>
          <p:nvPr/>
        </p:nvSpPr>
        <p:spPr>
          <a:xfrm>
            <a:off x="6860886" y="1036324"/>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38" name="Oval 37">
            <a:extLst>
              <a:ext uri="{FF2B5EF4-FFF2-40B4-BE49-F238E27FC236}">
                <a16:creationId xmlns:a16="http://schemas.microsoft.com/office/drawing/2014/main" id="{29EA4015-7003-8E4B-9A56-D4A39F882446}"/>
              </a:ext>
            </a:extLst>
          </p:cNvPr>
          <p:cNvSpPr/>
          <p:nvPr/>
        </p:nvSpPr>
        <p:spPr>
          <a:xfrm>
            <a:off x="1928528" y="2788974"/>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47" name="Oval 46">
            <a:extLst>
              <a:ext uri="{FF2B5EF4-FFF2-40B4-BE49-F238E27FC236}">
                <a16:creationId xmlns:a16="http://schemas.microsoft.com/office/drawing/2014/main" id="{FCD0A338-C5B3-F942-8F7C-A54EFA49331F}"/>
              </a:ext>
            </a:extLst>
          </p:cNvPr>
          <p:cNvSpPr/>
          <p:nvPr/>
        </p:nvSpPr>
        <p:spPr>
          <a:xfrm>
            <a:off x="1882988" y="3589039"/>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48" name="Oval 47">
            <a:extLst>
              <a:ext uri="{FF2B5EF4-FFF2-40B4-BE49-F238E27FC236}">
                <a16:creationId xmlns:a16="http://schemas.microsoft.com/office/drawing/2014/main" id="{A0CA728C-3E50-B84F-A562-A53E35E0B598}"/>
              </a:ext>
            </a:extLst>
          </p:cNvPr>
          <p:cNvSpPr/>
          <p:nvPr/>
        </p:nvSpPr>
        <p:spPr>
          <a:xfrm>
            <a:off x="6860886" y="1788325"/>
            <a:ext cx="234779" cy="234778"/>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49" name="Oval 48">
            <a:extLst>
              <a:ext uri="{FF2B5EF4-FFF2-40B4-BE49-F238E27FC236}">
                <a16:creationId xmlns:a16="http://schemas.microsoft.com/office/drawing/2014/main" id="{11CEB8AB-DE3D-ED4E-A110-6A1A91967A39}"/>
              </a:ext>
            </a:extLst>
          </p:cNvPr>
          <p:cNvSpPr/>
          <p:nvPr/>
        </p:nvSpPr>
        <p:spPr>
          <a:xfrm>
            <a:off x="2328656" y="5074257"/>
            <a:ext cx="234779" cy="234778"/>
          </a:xfrm>
          <a:prstGeom prst="ellipse">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50" name="Oval 49">
            <a:extLst>
              <a:ext uri="{FF2B5EF4-FFF2-40B4-BE49-F238E27FC236}">
                <a16:creationId xmlns:a16="http://schemas.microsoft.com/office/drawing/2014/main" id="{0EDF16D0-A546-6844-BFD1-76B7E55AD99A}"/>
              </a:ext>
            </a:extLst>
          </p:cNvPr>
          <p:cNvSpPr/>
          <p:nvPr/>
        </p:nvSpPr>
        <p:spPr>
          <a:xfrm>
            <a:off x="6860886" y="2005784"/>
            <a:ext cx="234779" cy="234778"/>
          </a:xfrm>
          <a:prstGeom prst="ellipse">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pic>
        <p:nvPicPr>
          <p:cNvPr id="13" name="Picture 12">
            <a:extLst>
              <a:ext uri="{FF2B5EF4-FFF2-40B4-BE49-F238E27FC236}">
                <a16:creationId xmlns:a16="http://schemas.microsoft.com/office/drawing/2014/main" id="{8E168ED3-7F1C-D14B-A0CB-983E4A9E3947}"/>
              </a:ext>
            </a:extLst>
          </p:cNvPr>
          <p:cNvPicPr>
            <a:picLocks noChangeAspect="1"/>
          </p:cNvPicPr>
          <p:nvPr/>
        </p:nvPicPr>
        <p:blipFill>
          <a:blip r:embed="rId9"/>
          <a:stretch>
            <a:fillRect/>
          </a:stretch>
        </p:blipFill>
        <p:spPr>
          <a:xfrm>
            <a:off x="7115421" y="929431"/>
            <a:ext cx="2895600" cy="1308100"/>
          </a:xfrm>
          <a:prstGeom prst="rect">
            <a:avLst/>
          </a:prstGeom>
          <a:ln>
            <a:solidFill>
              <a:schemeClr val="tx1"/>
            </a:solidFill>
          </a:ln>
        </p:spPr>
      </p:pic>
    </p:spTree>
    <p:extLst>
      <p:ext uri="{BB962C8B-B14F-4D97-AF65-F5344CB8AC3E}">
        <p14:creationId xmlns:p14="http://schemas.microsoft.com/office/powerpoint/2010/main" val="4270457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84FE0B-1501-D44D-A241-603D03054D6D}"/>
              </a:ext>
            </a:extLst>
          </p:cNvPr>
          <p:cNvPicPr>
            <a:picLocks noChangeAspect="1"/>
          </p:cNvPicPr>
          <p:nvPr/>
        </p:nvPicPr>
        <p:blipFill>
          <a:blip r:embed="rId2"/>
          <a:stretch>
            <a:fillRect/>
          </a:stretch>
        </p:blipFill>
        <p:spPr>
          <a:xfrm>
            <a:off x="366584" y="1494519"/>
            <a:ext cx="6769100" cy="2108200"/>
          </a:xfrm>
          <a:prstGeom prst="rect">
            <a:avLst/>
          </a:prstGeom>
          <a:ln>
            <a:solidFill>
              <a:schemeClr val="tx1"/>
            </a:solidFill>
          </a:ln>
        </p:spPr>
      </p:pic>
      <p:sp>
        <p:nvSpPr>
          <p:cNvPr id="2" name="Title 1">
            <a:extLst>
              <a:ext uri="{FF2B5EF4-FFF2-40B4-BE49-F238E27FC236}">
                <a16:creationId xmlns:a16="http://schemas.microsoft.com/office/drawing/2014/main" id="{7260A2AD-719B-3845-90F1-57707B1606E0}"/>
              </a:ext>
            </a:extLst>
          </p:cNvPr>
          <p:cNvSpPr txBox="1">
            <a:spLocks/>
          </p:cNvSpPr>
          <p:nvPr/>
        </p:nvSpPr>
        <p:spPr>
          <a:xfrm>
            <a:off x="2398086" y="-86807"/>
            <a:ext cx="8759913" cy="776759"/>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sz="2400" dirty="0"/>
              <a:t>Using Python’s </a:t>
            </a:r>
            <a:r>
              <a:rPr lang="en-US" sz="2400" b="1" dirty="0" err="1">
                <a:solidFill>
                  <a:srgbClr val="0432FF"/>
                </a:solidFill>
              </a:rPr>
              <a:t>timedelta</a:t>
            </a:r>
            <a:r>
              <a:rPr lang="en-US" sz="2400" b="1" dirty="0">
                <a:solidFill>
                  <a:srgbClr val="0432FF"/>
                </a:solidFill>
              </a:rPr>
              <a:t> (</a:t>
            </a:r>
            <a:r>
              <a:rPr lang="en-US" sz="2400" b="1" i="1" dirty="0" err="1">
                <a:solidFill>
                  <a:srgbClr val="0432FF"/>
                </a:solidFill>
              </a:rPr>
              <a:t>datetime.timedelta</a:t>
            </a:r>
            <a:r>
              <a:rPr lang="en-US" sz="2400" b="1" dirty="0">
                <a:solidFill>
                  <a:srgbClr val="0432FF"/>
                </a:solidFill>
              </a:rPr>
              <a:t>) </a:t>
            </a:r>
            <a:r>
              <a:rPr lang="en-US" sz="2400" dirty="0"/>
              <a:t>objects  - </a:t>
            </a:r>
            <a:r>
              <a:rPr lang="en-US" sz="2400" dirty="0">
                <a:solidFill>
                  <a:srgbClr val="0432FF"/>
                </a:solidFill>
              </a:rPr>
              <a:t>slide 1</a:t>
            </a:r>
          </a:p>
        </p:txBody>
      </p:sp>
      <p:pic>
        <p:nvPicPr>
          <p:cNvPr id="5" name="Graphic 4" descr="Stopwatch">
            <a:extLst>
              <a:ext uri="{FF2B5EF4-FFF2-40B4-BE49-F238E27FC236}">
                <a16:creationId xmlns:a16="http://schemas.microsoft.com/office/drawing/2014/main" id="{D6FABC0D-5618-E04E-B04F-916A4553E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0569" y="-8974"/>
            <a:ext cx="565476" cy="565476"/>
          </a:xfrm>
          <a:prstGeom prst="rect">
            <a:avLst/>
          </a:prstGeom>
        </p:spPr>
      </p:pic>
      <p:sp>
        <p:nvSpPr>
          <p:cNvPr id="6" name="TextBox 5">
            <a:extLst>
              <a:ext uri="{FF2B5EF4-FFF2-40B4-BE49-F238E27FC236}">
                <a16:creationId xmlns:a16="http://schemas.microsoft.com/office/drawing/2014/main" id="{C622F4C3-CED7-264F-B50F-3048FB43B4D2}"/>
              </a:ext>
            </a:extLst>
          </p:cNvPr>
          <p:cNvSpPr txBox="1"/>
          <p:nvPr/>
        </p:nvSpPr>
        <p:spPr>
          <a:xfrm>
            <a:off x="2443985" y="70291"/>
            <a:ext cx="219409" cy="369332"/>
          </a:xfrm>
          <a:prstGeom prst="rect">
            <a:avLst/>
          </a:prstGeom>
          <a:noFill/>
        </p:spPr>
        <p:txBody>
          <a:bodyPr wrap="square" rtlCol="0">
            <a:spAutoFit/>
          </a:bodyPr>
          <a:lstStyle/>
          <a:p>
            <a:pPr algn="ctr"/>
            <a:r>
              <a:rPr lang="en-US" dirty="0"/>
              <a:t>+</a:t>
            </a:r>
          </a:p>
        </p:txBody>
      </p:sp>
      <p:pic>
        <p:nvPicPr>
          <p:cNvPr id="18" name="Graphic 17" descr="Line Arrow: Straight">
            <a:extLst>
              <a:ext uri="{FF2B5EF4-FFF2-40B4-BE49-F238E27FC236}">
                <a16:creationId xmlns:a16="http://schemas.microsoft.com/office/drawing/2014/main" id="{19EF621C-5F77-C442-9CD8-EE8DE5D46E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2079448" y="3650465"/>
            <a:ext cx="729075" cy="902000"/>
          </a:xfrm>
          <a:prstGeom prst="rect">
            <a:avLst/>
          </a:prstGeom>
        </p:spPr>
      </p:pic>
      <p:sp>
        <p:nvSpPr>
          <p:cNvPr id="21" name="Oval 20">
            <a:extLst>
              <a:ext uri="{FF2B5EF4-FFF2-40B4-BE49-F238E27FC236}">
                <a16:creationId xmlns:a16="http://schemas.microsoft.com/office/drawing/2014/main" id="{3BF4A6FE-419C-1648-990B-1673F47736D4}"/>
              </a:ext>
            </a:extLst>
          </p:cNvPr>
          <p:cNvSpPr/>
          <p:nvPr/>
        </p:nvSpPr>
        <p:spPr>
          <a:xfrm>
            <a:off x="8167574" y="1597760"/>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27" name="Oval 26">
            <a:extLst>
              <a:ext uri="{FF2B5EF4-FFF2-40B4-BE49-F238E27FC236}">
                <a16:creationId xmlns:a16="http://schemas.microsoft.com/office/drawing/2014/main" id="{73D7A828-62FF-B94E-AAE5-015362DAF696}"/>
              </a:ext>
            </a:extLst>
          </p:cNvPr>
          <p:cNvSpPr/>
          <p:nvPr/>
        </p:nvSpPr>
        <p:spPr>
          <a:xfrm>
            <a:off x="4028970" y="2003760"/>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30" name="Oval 29">
            <a:extLst>
              <a:ext uri="{FF2B5EF4-FFF2-40B4-BE49-F238E27FC236}">
                <a16:creationId xmlns:a16="http://schemas.microsoft.com/office/drawing/2014/main" id="{FE35328F-10F4-9346-AFAD-A92D944BDBAD}"/>
              </a:ext>
            </a:extLst>
          </p:cNvPr>
          <p:cNvSpPr/>
          <p:nvPr/>
        </p:nvSpPr>
        <p:spPr>
          <a:xfrm>
            <a:off x="7098329" y="2785473"/>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34" name="Oval 33">
            <a:extLst>
              <a:ext uri="{FF2B5EF4-FFF2-40B4-BE49-F238E27FC236}">
                <a16:creationId xmlns:a16="http://schemas.microsoft.com/office/drawing/2014/main" id="{2743E911-CF5A-7B49-BA53-B9625D62D5D9}"/>
              </a:ext>
            </a:extLst>
          </p:cNvPr>
          <p:cNvSpPr/>
          <p:nvPr/>
        </p:nvSpPr>
        <p:spPr>
          <a:xfrm>
            <a:off x="8172334" y="1220988"/>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38" name="Oval 37">
            <a:extLst>
              <a:ext uri="{FF2B5EF4-FFF2-40B4-BE49-F238E27FC236}">
                <a16:creationId xmlns:a16="http://schemas.microsoft.com/office/drawing/2014/main" id="{29EA4015-7003-8E4B-9A56-D4A39F882446}"/>
              </a:ext>
            </a:extLst>
          </p:cNvPr>
          <p:cNvSpPr/>
          <p:nvPr/>
        </p:nvSpPr>
        <p:spPr>
          <a:xfrm>
            <a:off x="2777596" y="2267594"/>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47" name="Oval 46">
            <a:extLst>
              <a:ext uri="{FF2B5EF4-FFF2-40B4-BE49-F238E27FC236}">
                <a16:creationId xmlns:a16="http://schemas.microsoft.com/office/drawing/2014/main" id="{FCD0A338-C5B3-F942-8F7C-A54EFA49331F}"/>
              </a:ext>
            </a:extLst>
          </p:cNvPr>
          <p:cNvSpPr/>
          <p:nvPr/>
        </p:nvSpPr>
        <p:spPr>
          <a:xfrm>
            <a:off x="8181855" y="2156250"/>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48" name="Oval 47">
            <a:extLst>
              <a:ext uri="{FF2B5EF4-FFF2-40B4-BE49-F238E27FC236}">
                <a16:creationId xmlns:a16="http://schemas.microsoft.com/office/drawing/2014/main" id="{A0CA728C-3E50-B84F-A562-A53E35E0B598}"/>
              </a:ext>
            </a:extLst>
          </p:cNvPr>
          <p:cNvSpPr/>
          <p:nvPr/>
        </p:nvSpPr>
        <p:spPr>
          <a:xfrm>
            <a:off x="7076762" y="3020251"/>
            <a:ext cx="234779" cy="234778"/>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49" name="Oval 48">
            <a:extLst>
              <a:ext uri="{FF2B5EF4-FFF2-40B4-BE49-F238E27FC236}">
                <a16:creationId xmlns:a16="http://schemas.microsoft.com/office/drawing/2014/main" id="{11CEB8AB-DE3D-ED4E-A110-6A1A91967A39}"/>
              </a:ext>
            </a:extLst>
          </p:cNvPr>
          <p:cNvSpPr/>
          <p:nvPr/>
        </p:nvSpPr>
        <p:spPr>
          <a:xfrm>
            <a:off x="6543263" y="3317656"/>
            <a:ext cx="234779" cy="234778"/>
          </a:xfrm>
          <a:prstGeom prst="ellipse">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50" name="Oval 49">
            <a:extLst>
              <a:ext uri="{FF2B5EF4-FFF2-40B4-BE49-F238E27FC236}">
                <a16:creationId xmlns:a16="http://schemas.microsoft.com/office/drawing/2014/main" id="{0EDF16D0-A546-6844-BFD1-76B7E55AD99A}"/>
              </a:ext>
            </a:extLst>
          </p:cNvPr>
          <p:cNvSpPr/>
          <p:nvPr/>
        </p:nvSpPr>
        <p:spPr>
          <a:xfrm>
            <a:off x="8175106" y="3167499"/>
            <a:ext cx="234779" cy="234778"/>
          </a:xfrm>
          <a:prstGeom prst="ellipse">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pic>
        <p:nvPicPr>
          <p:cNvPr id="7" name="Graphic 6" descr="Coins">
            <a:extLst>
              <a:ext uri="{FF2B5EF4-FFF2-40B4-BE49-F238E27FC236}">
                <a16:creationId xmlns:a16="http://schemas.microsoft.com/office/drawing/2014/main" id="{C9DFFBD9-0185-6949-88FF-1076DD43DE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58477" y="23561"/>
            <a:ext cx="568333" cy="568333"/>
          </a:xfrm>
          <a:prstGeom prst="rect">
            <a:avLst/>
          </a:prstGeom>
        </p:spPr>
      </p:pic>
      <p:sp>
        <p:nvSpPr>
          <p:cNvPr id="8" name="Rectangle 7">
            <a:extLst>
              <a:ext uri="{FF2B5EF4-FFF2-40B4-BE49-F238E27FC236}">
                <a16:creationId xmlns:a16="http://schemas.microsoft.com/office/drawing/2014/main" id="{771639C8-40DB-0646-94C1-2621D5937036}"/>
              </a:ext>
            </a:extLst>
          </p:cNvPr>
          <p:cNvSpPr/>
          <p:nvPr/>
        </p:nvSpPr>
        <p:spPr>
          <a:xfrm>
            <a:off x="366584" y="624529"/>
            <a:ext cx="6096000" cy="646331"/>
          </a:xfrm>
          <a:prstGeom prst="rect">
            <a:avLst/>
          </a:prstGeom>
        </p:spPr>
        <p:txBody>
          <a:bodyPr>
            <a:spAutoFit/>
          </a:bodyPr>
          <a:lstStyle/>
          <a:p>
            <a:r>
              <a:rPr lang="en-US" dirty="0">
                <a:latin typeface="Lucida Grande" panose="020B0600040502020204" pitchFamily="34" charset="0"/>
              </a:rPr>
              <a:t>A </a:t>
            </a:r>
            <a:r>
              <a:rPr lang="en-US" dirty="0">
                <a:solidFill>
                  <a:srgbClr val="0432FF"/>
                </a:solidFill>
                <a:latin typeface="Lucida Grande" panose="020B0600040502020204" pitchFamily="34" charset="0"/>
              </a:rPr>
              <a:t>timedelta object </a:t>
            </a:r>
            <a:r>
              <a:rPr lang="en-US" dirty="0">
                <a:latin typeface="Lucida Grande" panose="020B0600040502020204" pitchFamily="34" charset="0"/>
              </a:rPr>
              <a:t>represents a duration, the difference between two dates or times.</a:t>
            </a:r>
            <a:endParaRPr lang="en-US" dirty="0"/>
          </a:p>
        </p:txBody>
      </p:sp>
      <p:sp>
        <p:nvSpPr>
          <p:cNvPr id="11" name="TextBox 10">
            <a:extLst>
              <a:ext uri="{FF2B5EF4-FFF2-40B4-BE49-F238E27FC236}">
                <a16:creationId xmlns:a16="http://schemas.microsoft.com/office/drawing/2014/main" id="{896C0753-C85A-9D47-B32D-B587C8C75DD3}"/>
              </a:ext>
            </a:extLst>
          </p:cNvPr>
          <p:cNvSpPr txBox="1"/>
          <p:nvPr/>
        </p:nvSpPr>
        <p:spPr>
          <a:xfrm>
            <a:off x="8462487" y="1189091"/>
            <a:ext cx="2187258" cy="276999"/>
          </a:xfrm>
          <a:prstGeom prst="rect">
            <a:avLst/>
          </a:prstGeom>
          <a:noFill/>
        </p:spPr>
        <p:txBody>
          <a:bodyPr wrap="square" rtlCol="0">
            <a:spAutoFit/>
          </a:bodyPr>
          <a:lstStyle/>
          <a:p>
            <a:r>
              <a:rPr lang="en-US" sz="1200" dirty="0"/>
              <a:t>Import </a:t>
            </a:r>
            <a:r>
              <a:rPr lang="en-US" sz="1200" dirty="0" err="1">
                <a:solidFill>
                  <a:srgbClr val="0432FF"/>
                </a:solidFill>
              </a:rPr>
              <a:t>timedelta</a:t>
            </a:r>
            <a:r>
              <a:rPr lang="en-US" sz="1200" dirty="0">
                <a:solidFill>
                  <a:srgbClr val="0432FF"/>
                </a:solidFill>
              </a:rPr>
              <a:t> </a:t>
            </a:r>
            <a:r>
              <a:rPr lang="en-US" sz="1200" dirty="0"/>
              <a:t>&amp; </a:t>
            </a:r>
            <a:r>
              <a:rPr lang="en-US" sz="1200" dirty="0">
                <a:solidFill>
                  <a:srgbClr val="0432FF"/>
                </a:solidFill>
              </a:rPr>
              <a:t>datetime</a:t>
            </a:r>
          </a:p>
        </p:txBody>
      </p:sp>
      <p:pic>
        <p:nvPicPr>
          <p:cNvPr id="14" name="Picture 13">
            <a:extLst>
              <a:ext uri="{FF2B5EF4-FFF2-40B4-BE49-F238E27FC236}">
                <a16:creationId xmlns:a16="http://schemas.microsoft.com/office/drawing/2014/main" id="{440F5143-E660-3C40-A18E-F9B21CE6D61A}"/>
              </a:ext>
            </a:extLst>
          </p:cNvPr>
          <p:cNvPicPr>
            <a:picLocks noChangeAspect="1"/>
          </p:cNvPicPr>
          <p:nvPr/>
        </p:nvPicPr>
        <p:blipFill>
          <a:blip r:embed="rId9"/>
          <a:stretch>
            <a:fillRect/>
          </a:stretch>
        </p:blipFill>
        <p:spPr>
          <a:xfrm>
            <a:off x="410500" y="4872510"/>
            <a:ext cx="4978400" cy="1536700"/>
          </a:xfrm>
          <a:prstGeom prst="rect">
            <a:avLst/>
          </a:prstGeom>
          <a:ln>
            <a:solidFill>
              <a:schemeClr val="tx1"/>
            </a:solidFill>
          </a:ln>
        </p:spPr>
      </p:pic>
      <p:sp>
        <p:nvSpPr>
          <p:cNvPr id="28" name="TextBox 27">
            <a:extLst>
              <a:ext uri="{FF2B5EF4-FFF2-40B4-BE49-F238E27FC236}">
                <a16:creationId xmlns:a16="http://schemas.microsoft.com/office/drawing/2014/main" id="{F5B09A4C-D017-724D-BAD6-110B4B894C3E}"/>
              </a:ext>
            </a:extLst>
          </p:cNvPr>
          <p:cNvSpPr txBox="1"/>
          <p:nvPr/>
        </p:nvSpPr>
        <p:spPr>
          <a:xfrm>
            <a:off x="1151197" y="4435094"/>
            <a:ext cx="2804984" cy="400110"/>
          </a:xfrm>
          <a:prstGeom prst="rect">
            <a:avLst/>
          </a:prstGeom>
          <a:noFill/>
        </p:spPr>
        <p:txBody>
          <a:bodyPr wrap="square" rtlCol="0">
            <a:spAutoFit/>
          </a:bodyPr>
          <a:lstStyle/>
          <a:p>
            <a:pPr algn="ctr"/>
            <a:r>
              <a:rPr lang="en-US" sz="2000" u="sng" dirty="0">
                <a:latin typeface="Bradley Hand" pitchFamily="2" charset="77"/>
              </a:rPr>
              <a:t>Code Output</a:t>
            </a:r>
          </a:p>
        </p:txBody>
      </p:sp>
      <p:sp>
        <p:nvSpPr>
          <p:cNvPr id="31" name="Oval 30">
            <a:extLst>
              <a:ext uri="{FF2B5EF4-FFF2-40B4-BE49-F238E27FC236}">
                <a16:creationId xmlns:a16="http://schemas.microsoft.com/office/drawing/2014/main" id="{4B9FE6BD-45E0-DF43-A261-77BFBBD58EE4}"/>
              </a:ext>
            </a:extLst>
          </p:cNvPr>
          <p:cNvSpPr/>
          <p:nvPr/>
        </p:nvSpPr>
        <p:spPr>
          <a:xfrm>
            <a:off x="2163307" y="4914961"/>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32" name="TextBox 31">
            <a:extLst>
              <a:ext uri="{FF2B5EF4-FFF2-40B4-BE49-F238E27FC236}">
                <a16:creationId xmlns:a16="http://schemas.microsoft.com/office/drawing/2014/main" id="{E9F7E725-3D6D-7F47-8A13-CC6326B3608A}"/>
              </a:ext>
            </a:extLst>
          </p:cNvPr>
          <p:cNvSpPr txBox="1"/>
          <p:nvPr/>
        </p:nvSpPr>
        <p:spPr>
          <a:xfrm>
            <a:off x="8462487" y="1558108"/>
            <a:ext cx="3057482" cy="461665"/>
          </a:xfrm>
          <a:prstGeom prst="rect">
            <a:avLst/>
          </a:prstGeom>
          <a:noFill/>
        </p:spPr>
        <p:txBody>
          <a:bodyPr wrap="square" rtlCol="0">
            <a:spAutoFit/>
          </a:bodyPr>
          <a:lstStyle/>
          <a:p>
            <a:r>
              <a:rPr lang="en-US" sz="1200" dirty="0"/>
              <a:t>We are passing the keyword argument of 365 days to our </a:t>
            </a:r>
            <a:r>
              <a:rPr lang="en-US" sz="1200" dirty="0" err="1">
                <a:solidFill>
                  <a:srgbClr val="C00000"/>
                </a:solidFill>
              </a:rPr>
              <a:t>timedelta</a:t>
            </a:r>
            <a:r>
              <a:rPr lang="en-US" sz="1200" dirty="0">
                <a:solidFill>
                  <a:srgbClr val="C00000"/>
                </a:solidFill>
              </a:rPr>
              <a:t>() </a:t>
            </a:r>
            <a:r>
              <a:rPr lang="en-US" sz="1200" dirty="0"/>
              <a:t>method</a:t>
            </a:r>
          </a:p>
        </p:txBody>
      </p:sp>
      <p:sp>
        <p:nvSpPr>
          <p:cNvPr id="33" name="Oval 32">
            <a:extLst>
              <a:ext uri="{FF2B5EF4-FFF2-40B4-BE49-F238E27FC236}">
                <a16:creationId xmlns:a16="http://schemas.microsoft.com/office/drawing/2014/main" id="{39701880-D97F-364D-92D8-874C46BE6F10}"/>
              </a:ext>
            </a:extLst>
          </p:cNvPr>
          <p:cNvSpPr/>
          <p:nvPr/>
        </p:nvSpPr>
        <p:spPr>
          <a:xfrm>
            <a:off x="5271510" y="5406082"/>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35" name="TextBox 34">
            <a:extLst>
              <a:ext uri="{FF2B5EF4-FFF2-40B4-BE49-F238E27FC236}">
                <a16:creationId xmlns:a16="http://schemas.microsoft.com/office/drawing/2014/main" id="{9B036D96-DD65-2F4A-A938-485827EDA6DB}"/>
              </a:ext>
            </a:extLst>
          </p:cNvPr>
          <p:cNvSpPr txBox="1"/>
          <p:nvPr/>
        </p:nvSpPr>
        <p:spPr>
          <a:xfrm>
            <a:off x="8484026" y="2147501"/>
            <a:ext cx="3057482" cy="461665"/>
          </a:xfrm>
          <a:prstGeom prst="rect">
            <a:avLst/>
          </a:prstGeom>
          <a:noFill/>
        </p:spPr>
        <p:txBody>
          <a:bodyPr wrap="square" rtlCol="0">
            <a:spAutoFit/>
          </a:bodyPr>
          <a:lstStyle/>
          <a:p>
            <a:r>
              <a:rPr lang="en-US" sz="1200" dirty="0"/>
              <a:t>We calculate what date 30 days from now will be</a:t>
            </a:r>
          </a:p>
        </p:txBody>
      </p:sp>
      <p:sp>
        <p:nvSpPr>
          <p:cNvPr id="36" name="Oval 35">
            <a:extLst>
              <a:ext uri="{FF2B5EF4-FFF2-40B4-BE49-F238E27FC236}">
                <a16:creationId xmlns:a16="http://schemas.microsoft.com/office/drawing/2014/main" id="{49EF087C-FD55-A441-BEB8-04490CCB0FDE}"/>
              </a:ext>
            </a:extLst>
          </p:cNvPr>
          <p:cNvSpPr/>
          <p:nvPr/>
        </p:nvSpPr>
        <p:spPr>
          <a:xfrm>
            <a:off x="5271509" y="5678166"/>
            <a:ext cx="234779" cy="234778"/>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37" name="TextBox 36">
            <a:extLst>
              <a:ext uri="{FF2B5EF4-FFF2-40B4-BE49-F238E27FC236}">
                <a16:creationId xmlns:a16="http://schemas.microsoft.com/office/drawing/2014/main" id="{98AEA30F-7D38-7642-B7E1-D684EA44B975}"/>
              </a:ext>
            </a:extLst>
          </p:cNvPr>
          <p:cNvSpPr txBox="1"/>
          <p:nvPr/>
        </p:nvSpPr>
        <p:spPr>
          <a:xfrm>
            <a:off x="8502560" y="2609166"/>
            <a:ext cx="3057482" cy="461665"/>
          </a:xfrm>
          <a:prstGeom prst="rect">
            <a:avLst/>
          </a:prstGeom>
          <a:noFill/>
        </p:spPr>
        <p:txBody>
          <a:bodyPr wrap="square" rtlCol="0">
            <a:spAutoFit/>
          </a:bodyPr>
          <a:lstStyle/>
          <a:p>
            <a:r>
              <a:rPr lang="en-US" sz="1200" dirty="0"/>
              <a:t>We calculate what date 60 days from now will be</a:t>
            </a:r>
          </a:p>
        </p:txBody>
      </p:sp>
      <p:sp>
        <p:nvSpPr>
          <p:cNvPr id="39" name="Oval 38">
            <a:extLst>
              <a:ext uri="{FF2B5EF4-FFF2-40B4-BE49-F238E27FC236}">
                <a16:creationId xmlns:a16="http://schemas.microsoft.com/office/drawing/2014/main" id="{C91FC0CB-AFE9-C846-91EE-47685230584A}"/>
              </a:ext>
            </a:extLst>
          </p:cNvPr>
          <p:cNvSpPr/>
          <p:nvPr/>
        </p:nvSpPr>
        <p:spPr>
          <a:xfrm>
            <a:off x="8167574" y="2591790"/>
            <a:ext cx="234779" cy="234778"/>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40" name="TextBox 39">
            <a:extLst>
              <a:ext uri="{FF2B5EF4-FFF2-40B4-BE49-F238E27FC236}">
                <a16:creationId xmlns:a16="http://schemas.microsoft.com/office/drawing/2014/main" id="{321957E7-F4F5-1349-9E91-00285CA96F5D}"/>
              </a:ext>
            </a:extLst>
          </p:cNvPr>
          <p:cNvSpPr txBox="1"/>
          <p:nvPr/>
        </p:nvSpPr>
        <p:spPr>
          <a:xfrm>
            <a:off x="8462487" y="3131334"/>
            <a:ext cx="3057482" cy="276999"/>
          </a:xfrm>
          <a:prstGeom prst="rect">
            <a:avLst/>
          </a:prstGeom>
          <a:noFill/>
        </p:spPr>
        <p:txBody>
          <a:bodyPr wrap="square" rtlCol="0">
            <a:spAutoFit/>
          </a:bodyPr>
          <a:lstStyle/>
          <a:p>
            <a:r>
              <a:rPr lang="en-US" sz="1200" dirty="0"/>
              <a:t>We calculate what date 90 days ago was</a:t>
            </a:r>
          </a:p>
        </p:txBody>
      </p:sp>
      <p:sp>
        <p:nvSpPr>
          <p:cNvPr id="41" name="Oval 40">
            <a:extLst>
              <a:ext uri="{FF2B5EF4-FFF2-40B4-BE49-F238E27FC236}">
                <a16:creationId xmlns:a16="http://schemas.microsoft.com/office/drawing/2014/main" id="{CDF70C86-F2FA-874A-9276-940C132A2098}"/>
              </a:ext>
            </a:extLst>
          </p:cNvPr>
          <p:cNvSpPr/>
          <p:nvPr/>
        </p:nvSpPr>
        <p:spPr>
          <a:xfrm>
            <a:off x="4706977" y="5915077"/>
            <a:ext cx="234779" cy="234778"/>
          </a:xfrm>
          <a:prstGeom prst="ellipse">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Tree>
    <p:extLst>
      <p:ext uri="{BB962C8B-B14F-4D97-AF65-F5344CB8AC3E}">
        <p14:creationId xmlns:p14="http://schemas.microsoft.com/office/powerpoint/2010/main" val="4011452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F72CC-BDED-5448-9EFE-D0615E16A07C}"/>
              </a:ext>
            </a:extLst>
          </p:cNvPr>
          <p:cNvPicPr>
            <a:picLocks noChangeAspect="1"/>
          </p:cNvPicPr>
          <p:nvPr/>
        </p:nvPicPr>
        <p:blipFill>
          <a:blip r:embed="rId2"/>
          <a:stretch>
            <a:fillRect/>
          </a:stretch>
        </p:blipFill>
        <p:spPr>
          <a:xfrm>
            <a:off x="220981" y="1085397"/>
            <a:ext cx="5727700" cy="3644900"/>
          </a:xfrm>
          <a:prstGeom prst="rect">
            <a:avLst/>
          </a:prstGeom>
          <a:ln>
            <a:solidFill>
              <a:schemeClr val="tx1"/>
            </a:solidFill>
          </a:ln>
        </p:spPr>
      </p:pic>
      <p:sp>
        <p:nvSpPr>
          <p:cNvPr id="2" name="Title 1">
            <a:extLst>
              <a:ext uri="{FF2B5EF4-FFF2-40B4-BE49-F238E27FC236}">
                <a16:creationId xmlns:a16="http://schemas.microsoft.com/office/drawing/2014/main" id="{7260A2AD-719B-3845-90F1-57707B1606E0}"/>
              </a:ext>
            </a:extLst>
          </p:cNvPr>
          <p:cNvSpPr txBox="1">
            <a:spLocks/>
          </p:cNvSpPr>
          <p:nvPr/>
        </p:nvSpPr>
        <p:spPr>
          <a:xfrm>
            <a:off x="2398086" y="-86807"/>
            <a:ext cx="8759913" cy="776759"/>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sz="2400" dirty="0"/>
              <a:t>Using Python’s </a:t>
            </a:r>
            <a:r>
              <a:rPr lang="en-US" sz="2400" b="1" dirty="0" err="1">
                <a:solidFill>
                  <a:srgbClr val="0432FF"/>
                </a:solidFill>
              </a:rPr>
              <a:t>timedelta</a:t>
            </a:r>
            <a:r>
              <a:rPr lang="en-US" sz="2400" b="1" dirty="0">
                <a:solidFill>
                  <a:srgbClr val="0432FF"/>
                </a:solidFill>
              </a:rPr>
              <a:t> (</a:t>
            </a:r>
            <a:r>
              <a:rPr lang="en-US" sz="2400" b="1" i="1" dirty="0" err="1">
                <a:solidFill>
                  <a:srgbClr val="0432FF"/>
                </a:solidFill>
              </a:rPr>
              <a:t>datetime.timedelta</a:t>
            </a:r>
            <a:r>
              <a:rPr lang="en-US" sz="2400" b="1" dirty="0">
                <a:solidFill>
                  <a:srgbClr val="0432FF"/>
                </a:solidFill>
              </a:rPr>
              <a:t>) </a:t>
            </a:r>
            <a:r>
              <a:rPr lang="en-US" sz="2400" dirty="0"/>
              <a:t>objects  - </a:t>
            </a:r>
            <a:r>
              <a:rPr lang="en-US" sz="2400" dirty="0">
                <a:solidFill>
                  <a:srgbClr val="0432FF"/>
                </a:solidFill>
              </a:rPr>
              <a:t>slide 2</a:t>
            </a:r>
          </a:p>
        </p:txBody>
      </p:sp>
      <p:pic>
        <p:nvPicPr>
          <p:cNvPr id="5" name="Graphic 4" descr="Stopwatch">
            <a:extLst>
              <a:ext uri="{FF2B5EF4-FFF2-40B4-BE49-F238E27FC236}">
                <a16:creationId xmlns:a16="http://schemas.microsoft.com/office/drawing/2014/main" id="{D6FABC0D-5618-E04E-B04F-916A4553E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0569" y="-8974"/>
            <a:ext cx="565476" cy="565476"/>
          </a:xfrm>
          <a:prstGeom prst="rect">
            <a:avLst/>
          </a:prstGeom>
        </p:spPr>
      </p:pic>
      <p:sp>
        <p:nvSpPr>
          <p:cNvPr id="6" name="TextBox 5">
            <a:extLst>
              <a:ext uri="{FF2B5EF4-FFF2-40B4-BE49-F238E27FC236}">
                <a16:creationId xmlns:a16="http://schemas.microsoft.com/office/drawing/2014/main" id="{C622F4C3-CED7-264F-B50F-3048FB43B4D2}"/>
              </a:ext>
            </a:extLst>
          </p:cNvPr>
          <p:cNvSpPr txBox="1"/>
          <p:nvPr/>
        </p:nvSpPr>
        <p:spPr>
          <a:xfrm>
            <a:off x="2443985" y="70291"/>
            <a:ext cx="219409" cy="369332"/>
          </a:xfrm>
          <a:prstGeom prst="rect">
            <a:avLst/>
          </a:prstGeom>
          <a:noFill/>
        </p:spPr>
        <p:txBody>
          <a:bodyPr wrap="square" rtlCol="0">
            <a:spAutoFit/>
          </a:bodyPr>
          <a:lstStyle/>
          <a:p>
            <a:pPr algn="ctr"/>
            <a:r>
              <a:rPr lang="en-US" dirty="0"/>
              <a:t>+</a:t>
            </a:r>
          </a:p>
        </p:txBody>
      </p:sp>
      <p:pic>
        <p:nvPicPr>
          <p:cNvPr id="18" name="Graphic 17" descr="Line Arrow: Straight">
            <a:extLst>
              <a:ext uri="{FF2B5EF4-FFF2-40B4-BE49-F238E27FC236}">
                <a16:creationId xmlns:a16="http://schemas.microsoft.com/office/drawing/2014/main" id="{19EF621C-5F77-C442-9CD8-EE8DE5D46E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2269293" y="4619875"/>
            <a:ext cx="729075" cy="902000"/>
          </a:xfrm>
          <a:prstGeom prst="rect">
            <a:avLst/>
          </a:prstGeom>
        </p:spPr>
      </p:pic>
      <p:sp>
        <p:nvSpPr>
          <p:cNvPr id="21" name="Oval 20">
            <a:extLst>
              <a:ext uri="{FF2B5EF4-FFF2-40B4-BE49-F238E27FC236}">
                <a16:creationId xmlns:a16="http://schemas.microsoft.com/office/drawing/2014/main" id="{3BF4A6FE-419C-1648-990B-1673F47736D4}"/>
              </a:ext>
            </a:extLst>
          </p:cNvPr>
          <p:cNvSpPr/>
          <p:nvPr/>
        </p:nvSpPr>
        <p:spPr>
          <a:xfrm>
            <a:off x="7065905" y="1409351"/>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34" name="Oval 33">
            <a:extLst>
              <a:ext uri="{FF2B5EF4-FFF2-40B4-BE49-F238E27FC236}">
                <a16:creationId xmlns:a16="http://schemas.microsoft.com/office/drawing/2014/main" id="{2743E911-CF5A-7B49-BA53-B9625D62D5D9}"/>
              </a:ext>
            </a:extLst>
          </p:cNvPr>
          <p:cNvSpPr/>
          <p:nvPr/>
        </p:nvSpPr>
        <p:spPr>
          <a:xfrm>
            <a:off x="2158681" y="1761632"/>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47" name="Oval 46">
            <a:extLst>
              <a:ext uri="{FF2B5EF4-FFF2-40B4-BE49-F238E27FC236}">
                <a16:creationId xmlns:a16="http://schemas.microsoft.com/office/drawing/2014/main" id="{FCD0A338-C5B3-F942-8F7C-A54EFA49331F}"/>
              </a:ext>
            </a:extLst>
          </p:cNvPr>
          <p:cNvSpPr/>
          <p:nvPr/>
        </p:nvSpPr>
        <p:spPr>
          <a:xfrm>
            <a:off x="7065905" y="1964228"/>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pic>
        <p:nvPicPr>
          <p:cNvPr id="7" name="Graphic 6" descr="Coins">
            <a:extLst>
              <a:ext uri="{FF2B5EF4-FFF2-40B4-BE49-F238E27FC236}">
                <a16:creationId xmlns:a16="http://schemas.microsoft.com/office/drawing/2014/main" id="{C9DFFBD9-0185-6949-88FF-1076DD43DE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58477" y="23561"/>
            <a:ext cx="568333" cy="568333"/>
          </a:xfrm>
          <a:prstGeom prst="rect">
            <a:avLst/>
          </a:prstGeom>
        </p:spPr>
      </p:pic>
      <p:sp>
        <p:nvSpPr>
          <p:cNvPr id="11" name="TextBox 10">
            <a:extLst>
              <a:ext uri="{FF2B5EF4-FFF2-40B4-BE49-F238E27FC236}">
                <a16:creationId xmlns:a16="http://schemas.microsoft.com/office/drawing/2014/main" id="{896C0753-C85A-9D47-B32D-B587C8C75DD3}"/>
              </a:ext>
            </a:extLst>
          </p:cNvPr>
          <p:cNvSpPr txBox="1"/>
          <p:nvPr/>
        </p:nvSpPr>
        <p:spPr>
          <a:xfrm>
            <a:off x="7559058" y="980305"/>
            <a:ext cx="4411961" cy="276999"/>
          </a:xfrm>
          <a:prstGeom prst="rect">
            <a:avLst/>
          </a:prstGeom>
          <a:noFill/>
        </p:spPr>
        <p:txBody>
          <a:bodyPr wrap="square" rtlCol="0">
            <a:spAutoFit/>
          </a:bodyPr>
          <a:lstStyle/>
          <a:p>
            <a:r>
              <a:rPr lang="en-US" sz="1200" dirty="0"/>
              <a:t>Here we use the </a:t>
            </a:r>
            <a:r>
              <a:rPr lang="en-US" sz="1200" dirty="0" err="1">
                <a:solidFill>
                  <a:srgbClr val="C00000"/>
                </a:solidFill>
              </a:rPr>
              <a:t>date.today</a:t>
            </a:r>
            <a:r>
              <a:rPr lang="en-US" sz="1200" dirty="0">
                <a:solidFill>
                  <a:srgbClr val="C00000"/>
                </a:solidFill>
              </a:rPr>
              <a:t>() </a:t>
            </a:r>
            <a:r>
              <a:rPr lang="en-US" sz="1200" dirty="0"/>
              <a:t>method to get today’s date</a:t>
            </a:r>
            <a:endParaRPr lang="en-US" sz="1200" dirty="0">
              <a:solidFill>
                <a:srgbClr val="0432FF"/>
              </a:solidFill>
            </a:endParaRPr>
          </a:p>
        </p:txBody>
      </p:sp>
      <p:sp>
        <p:nvSpPr>
          <p:cNvPr id="28" name="TextBox 27">
            <a:extLst>
              <a:ext uri="{FF2B5EF4-FFF2-40B4-BE49-F238E27FC236}">
                <a16:creationId xmlns:a16="http://schemas.microsoft.com/office/drawing/2014/main" id="{F5B09A4C-D017-724D-BAD6-110B4B894C3E}"/>
              </a:ext>
            </a:extLst>
          </p:cNvPr>
          <p:cNvSpPr txBox="1"/>
          <p:nvPr/>
        </p:nvSpPr>
        <p:spPr>
          <a:xfrm>
            <a:off x="1231338" y="5352747"/>
            <a:ext cx="2804984" cy="400110"/>
          </a:xfrm>
          <a:prstGeom prst="rect">
            <a:avLst/>
          </a:prstGeom>
          <a:noFill/>
        </p:spPr>
        <p:txBody>
          <a:bodyPr wrap="square" rtlCol="0">
            <a:spAutoFit/>
          </a:bodyPr>
          <a:lstStyle/>
          <a:p>
            <a:pPr algn="ctr"/>
            <a:r>
              <a:rPr lang="en-US" sz="2000" u="sng" dirty="0">
                <a:latin typeface="Bradley Hand" pitchFamily="2" charset="77"/>
              </a:rPr>
              <a:t>Code Output</a:t>
            </a:r>
          </a:p>
        </p:txBody>
      </p:sp>
      <p:sp>
        <p:nvSpPr>
          <p:cNvPr id="35" name="TextBox 34">
            <a:extLst>
              <a:ext uri="{FF2B5EF4-FFF2-40B4-BE49-F238E27FC236}">
                <a16:creationId xmlns:a16="http://schemas.microsoft.com/office/drawing/2014/main" id="{9B036D96-DD65-2F4A-A938-485827EDA6DB}"/>
              </a:ext>
            </a:extLst>
          </p:cNvPr>
          <p:cNvSpPr txBox="1"/>
          <p:nvPr/>
        </p:nvSpPr>
        <p:spPr>
          <a:xfrm>
            <a:off x="7559058" y="1955405"/>
            <a:ext cx="4411961" cy="461665"/>
          </a:xfrm>
          <a:prstGeom prst="rect">
            <a:avLst/>
          </a:prstGeom>
          <a:noFill/>
        </p:spPr>
        <p:txBody>
          <a:bodyPr wrap="square" rtlCol="0">
            <a:spAutoFit/>
          </a:bodyPr>
          <a:lstStyle/>
          <a:p>
            <a:r>
              <a:rPr lang="en-US" sz="1200" dirty="0"/>
              <a:t>We subtract </a:t>
            </a:r>
            <a:r>
              <a:rPr lang="en-US" sz="1200" dirty="0" err="1">
                <a:solidFill>
                  <a:srgbClr val="0432FF"/>
                </a:solidFill>
              </a:rPr>
              <a:t>hw</a:t>
            </a:r>
            <a:r>
              <a:rPr lang="en-US" sz="1200" dirty="0"/>
              <a:t> (Halloween) from today </a:t>
            </a:r>
            <a:r>
              <a:rPr lang="en-US" sz="1200" dirty="0" err="1"/>
              <a:t>insdie</a:t>
            </a:r>
            <a:r>
              <a:rPr lang="en-US" sz="1200" dirty="0"/>
              <a:t> a print statement with string formatting</a:t>
            </a:r>
          </a:p>
        </p:txBody>
      </p:sp>
      <p:sp>
        <p:nvSpPr>
          <p:cNvPr id="39" name="Oval 38">
            <a:extLst>
              <a:ext uri="{FF2B5EF4-FFF2-40B4-BE49-F238E27FC236}">
                <a16:creationId xmlns:a16="http://schemas.microsoft.com/office/drawing/2014/main" id="{C91FC0CB-AFE9-C846-91EE-47685230584A}"/>
              </a:ext>
            </a:extLst>
          </p:cNvPr>
          <p:cNvSpPr/>
          <p:nvPr/>
        </p:nvSpPr>
        <p:spPr>
          <a:xfrm>
            <a:off x="7065905" y="2516953"/>
            <a:ext cx="234779" cy="234778"/>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40" name="TextBox 39">
            <a:extLst>
              <a:ext uri="{FF2B5EF4-FFF2-40B4-BE49-F238E27FC236}">
                <a16:creationId xmlns:a16="http://schemas.microsoft.com/office/drawing/2014/main" id="{321957E7-F4F5-1349-9E91-00285CA96F5D}"/>
              </a:ext>
            </a:extLst>
          </p:cNvPr>
          <p:cNvSpPr txBox="1"/>
          <p:nvPr/>
        </p:nvSpPr>
        <p:spPr>
          <a:xfrm>
            <a:off x="7591607" y="4395678"/>
            <a:ext cx="3785383" cy="461665"/>
          </a:xfrm>
          <a:prstGeom prst="rect">
            <a:avLst/>
          </a:prstGeom>
          <a:noFill/>
        </p:spPr>
        <p:txBody>
          <a:bodyPr wrap="square" rtlCol="0">
            <a:spAutoFit/>
          </a:bodyPr>
          <a:lstStyle/>
          <a:p>
            <a:r>
              <a:rPr lang="en-US" sz="1200" dirty="0"/>
              <a:t>Using the </a:t>
            </a:r>
            <a:r>
              <a:rPr lang="en-US" sz="1200" dirty="0" err="1">
                <a:solidFill>
                  <a:srgbClr val="C00000"/>
                </a:solidFill>
              </a:rPr>
              <a:t>timedelta.total_seconds</a:t>
            </a:r>
            <a:r>
              <a:rPr lang="en-US" sz="1200" dirty="0">
                <a:solidFill>
                  <a:srgbClr val="C00000"/>
                </a:solidFill>
              </a:rPr>
              <a:t>() </a:t>
            </a:r>
            <a:r>
              <a:rPr lang="en-US" sz="1200" dirty="0"/>
              <a:t>method we convert 1 year to seconds</a:t>
            </a:r>
          </a:p>
        </p:txBody>
      </p:sp>
      <p:pic>
        <p:nvPicPr>
          <p:cNvPr id="4" name="Picture 3">
            <a:extLst>
              <a:ext uri="{FF2B5EF4-FFF2-40B4-BE49-F238E27FC236}">
                <a16:creationId xmlns:a16="http://schemas.microsoft.com/office/drawing/2014/main" id="{4C2F831F-3F29-9A43-BB4D-54EF2330C954}"/>
              </a:ext>
            </a:extLst>
          </p:cNvPr>
          <p:cNvPicPr>
            <a:picLocks noChangeAspect="1"/>
          </p:cNvPicPr>
          <p:nvPr/>
        </p:nvPicPr>
        <p:blipFill>
          <a:blip r:embed="rId9"/>
          <a:stretch>
            <a:fillRect/>
          </a:stretch>
        </p:blipFill>
        <p:spPr>
          <a:xfrm>
            <a:off x="233098" y="5733609"/>
            <a:ext cx="5118100" cy="1054100"/>
          </a:xfrm>
          <a:prstGeom prst="rect">
            <a:avLst/>
          </a:prstGeom>
          <a:ln>
            <a:solidFill>
              <a:schemeClr val="tx1"/>
            </a:solidFill>
          </a:ln>
        </p:spPr>
      </p:pic>
      <p:pic>
        <p:nvPicPr>
          <p:cNvPr id="9" name="Picture 8">
            <a:extLst>
              <a:ext uri="{FF2B5EF4-FFF2-40B4-BE49-F238E27FC236}">
                <a16:creationId xmlns:a16="http://schemas.microsoft.com/office/drawing/2014/main" id="{1E55CB8D-D0C3-D444-9A0E-5A28F83EDA81}"/>
              </a:ext>
            </a:extLst>
          </p:cNvPr>
          <p:cNvPicPr>
            <a:picLocks noChangeAspect="1"/>
          </p:cNvPicPr>
          <p:nvPr/>
        </p:nvPicPr>
        <p:blipFill>
          <a:blip r:embed="rId10"/>
          <a:stretch>
            <a:fillRect/>
          </a:stretch>
        </p:blipFill>
        <p:spPr>
          <a:xfrm>
            <a:off x="7841230" y="2979936"/>
            <a:ext cx="2565400" cy="596900"/>
          </a:xfrm>
          <a:prstGeom prst="rect">
            <a:avLst/>
          </a:prstGeom>
          <a:ln>
            <a:solidFill>
              <a:schemeClr val="tx1"/>
            </a:solidFill>
          </a:ln>
        </p:spPr>
      </p:pic>
      <p:sp>
        <p:nvSpPr>
          <p:cNvPr id="42" name="Oval 41">
            <a:extLst>
              <a:ext uri="{FF2B5EF4-FFF2-40B4-BE49-F238E27FC236}">
                <a16:creationId xmlns:a16="http://schemas.microsoft.com/office/drawing/2014/main" id="{567E3A45-BC7D-9F4D-85E2-37106F268699}"/>
              </a:ext>
            </a:extLst>
          </p:cNvPr>
          <p:cNvSpPr/>
          <p:nvPr/>
        </p:nvSpPr>
        <p:spPr>
          <a:xfrm>
            <a:off x="7065905" y="1009095"/>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43" name="Oval 42">
            <a:extLst>
              <a:ext uri="{FF2B5EF4-FFF2-40B4-BE49-F238E27FC236}">
                <a16:creationId xmlns:a16="http://schemas.microsoft.com/office/drawing/2014/main" id="{A63B159A-47C1-B440-983E-C6784DA3F71D}"/>
              </a:ext>
            </a:extLst>
          </p:cNvPr>
          <p:cNvSpPr/>
          <p:nvPr/>
        </p:nvSpPr>
        <p:spPr>
          <a:xfrm>
            <a:off x="2182830" y="2052810"/>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44" name="TextBox 43">
            <a:extLst>
              <a:ext uri="{FF2B5EF4-FFF2-40B4-BE49-F238E27FC236}">
                <a16:creationId xmlns:a16="http://schemas.microsoft.com/office/drawing/2014/main" id="{CB349200-971D-1442-9722-D25B990DB685}"/>
              </a:ext>
            </a:extLst>
          </p:cNvPr>
          <p:cNvSpPr txBox="1"/>
          <p:nvPr/>
        </p:nvSpPr>
        <p:spPr>
          <a:xfrm>
            <a:off x="7591608" y="1379888"/>
            <a:ext cx="4411961" cy="461665"/>
          </a:xfrm>
          <a:prstGeom prst="rect">
            <a:avLst/>
          </a:prstGeom>
          <a:noFill/>
        </p:spPr>
        <p:txBody>
          <a:bodyPr wrap="square" rtlCol="0">
            <a:spAutoFit/>
          </a:bodyPr>
          <a:lstStyle/>
          <a:p>
            <a:r>
              <a:rPr lang="en-US" sz="1200" dirty="0"/>
              <a:t>Here we use the </a:t>
            </a:r>
            <a:r>
              <a:rPr lang="en-US" sz="1200" dirty="0">
                <a:solidFill>
                  <a:srgbClr val="C00000"/>
                </a:solidFill>
              </a:rPr>
              <a:t>date() </a:t>
            </a:r>
            <a:r>
              <a:rPr lang="en-US" sz="1200" dirty="0"/>
              <a:t>method to establish the date for last </a:t>
            </a:r>
            <a:r>
              <a:rPr lang="en-US" sz="1200" dirty="0" err="1"/>
              <a:t>halloween</a:t>
            </a:r>
            <a:endParaRPr lang="en-US" sz="1200" dirty="0">
              <a:solidFill>
                <a:srgbClr val="0432FF"/>
              </a:solidFill>
            </a:endParaRPr>
          </a:p>
        </p:txBody>
      </p:sp>
      <p:sp>
        <p:nvSpPr>
          <p:cNvPr id="45" name="Oval 44">
            <a:extLst>
              <a:ext uri="{FF2B5EF4-FFF2-40B4-BE49-F238E27FC236}">
                <a16:creationId xmlns:a16="http://schemas.microsoft.com/office/drawing/2014/main" id="{6E4F4263-EF91-DF47-8236-9636E6D881A0}"/>
              </a:ext>
            </a:extLst>
          </p:cNvPr>
          <p:cNvSpPr/>
          <p:nvPr/>
        </p:nvSpPr>
        <p:spPr>
          <a:xfrm>
            <a:off x="5831291" y="2287588"/>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46" name="Oval 45">
            <a:extLst>
              <a:ext uri="{FF2B5EF4-FFF2-40B4-BE49-F238E27FC236}">
                <a16:creationId xmlns:a16="http://schemas.microsoft.com/office/drawing/2014/main" id="{0C15A01C-5220-164D-9399-A9244AD0F370}"/>
              </a:ext>
            </a:extLst>
          </p:cNvPr>
          <p:cNvSpPr/>
          <p:nvPr/>
        </p:nvSpPr>
        <p:spPr>
          <a:xfrm>
            <a:off x="2792148" y="5835450"/>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51" name="TextBox 50">
            <a:extLst>
              <a:ext uri="{FF2B5EF4-FFF2-40B4-BE49-F238E27FC236}">
                <a16:creationId xmlns:a16="http://schemas.microsoft.com/office/drawing/2014/main" id="{2F4F2AB2-9BF4-E74D-B1AA-C5DCBAEDDB92}"/>
              </a:ext>
            </a:extLst>
          </p:cNvPr>
          <p:cNvSpPr txBox="1"/>
          <p:nvPr/>
        </p:nvSpPr>
        <p:spPr>
          <a:xfrm>
            <a:off x="7533313" y="2429735"/>
            <a:ext cx="4411961" cy="461665"/>
          </a:xfrm>
          <a:prstGeom prst="rect">
            <a:avLst/>
          </a:prstGeom>
          <a:noFill/>
        </p:spPr>
        <p:txBody>
          <a:bodyPr wrap="square" rtlCol="0">
            <a:spAutoFit/>
          </a:bodyPr>
          <a:lstStyle/>
          <a:p>
            <a:r>
              <a:rPr lang="en-US" sz="1200" dirty="0"/>
              <a:t>We confirm the type of our subtracting statement is of ‘</a:t>
            </a:r>
            <a:r>
              <a:rPr lang="en-US" sz="1200" dirty="0" err="1"/>
              <a:t>timedelta</a:t>
            </a:r>
            <a:r>
              <a:rPr lang="en-US" sz="1200" dirty="0"/>
              <a:t>’</a:t>
            </a:r>
          </a:p>
        </p:txBody>
      </p:sp>
      <p:sp>
        <p:nvSpPr>
          <p:cNvPr id="52" name="TextBox 51">
            <a:extLst>
              <a:ext uri="{FF2B5EF4-FFF2-40B4-BE49-F238E27FC236}">
                <a16:creationId xmlns:a16="http://schemas.microsoft.com/office/drawing/2014/main" id="{502BA179-E8F1-3544-A241-F91C60F8648B}"/>
              </a:ext>
            </a:extLst>
          </p:cNvPr>
          <p:cNvSpPr txBox="1"/>
          <p:nvPr/>
        </p:nvSpPr>
        <p:spPr>
          <a:xfrm>
            <a:off x="7595189" y="3776798"/>
            <a:ext cx="3785384" cy="461665"/>
          </a:xfrm>
          <a:prstGeom prst="rect">
            <a:avLst/>
          </a:prstGeom>
          <a:noFill/>
        </p:spPr>
        <p:txBody>
          <a:bodyPr wrap="square" rtlCol="0">
            <a:spAutoFit/>
          </a:bodyPr>
          <a:lstStyle/>
          <a:p>
            <a:r>
              <a:rPr lang="en-US" sz="1200" dirty="0"/>
              <a:t>We are passing the keyword argument of 365 days to our </a:t>
            </a:r>
            <a:r>
              <a:rPr lang="en-US" sz="1200" dirty="0" err="1">
                <a:solidFill>
                  <a:srgbClr val="C00000"/>
                </a:solidFill>
              </a:rPr>
              <a:t>timedelta</a:t>
            </a:r>
            <a:r>
              <a:rPr lang="en-US" sz="1200" dirty="0">
                <a:solidFill>
                  <a:srgbClr val="C00000"/>
                </a:solidFill>
              </a:rPr>
              <a:t>() </a:t>
            </a:r>
            <a:r>
              <a:rPr lang="en-US" sz="1200" dirty="0"/>
              <a:t>method</a:t>
            </a:r>
          </a:p>
        </p:txBody>
      </p:sp>
      <p:sp>
        <p:nvSpPr>
          <p:cNvPr id="53" name="Oval 52">
            <a:extLst>
              <a:ext uri="{FF2B5EF4-FFF2-40B4-BE49-F238E27FC236}">
                <a16:creationId xmlns:a16="http://schemas.microsoft.com/office/drawing/2014/main" id="{D78F9018-C00F-5448-A940-95885642E143}"/>
              </a:ext>
            </a:extLst>
          </p:cNvPr>
          <p:cNvSpPr/>
          <p:nvPr/>
        </p:nvSpPr>
        <p:spPr>
          <a:xfrm>
            <a:off x="7606451" y="2941036"/>
            <a:ext cx="234779" cy="234778"/>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54" name="Oval 53">
            <a:extLst>
              <a:ext uri="{FF2B5EF4-FFF2-40B4-BE49-F238E27FC236}">
                <a16:creationId xmlns:a16="http://schemas.microsoft.com/office/drawing/2014/main" id="{D9C2158D-12C9-CF48-BF5D-BA08346A7272}"/>
              </a:ext>
            </a:extLst>
          </p:cNvPr>
          <p:cNvSpPr/>
          <p:nvPr/>
        </p:nvSpPr>
        <p:spPr>
          <a:xfrm>
            <a:off x="7065905" y="3842953"/>
            <a:ext cx="234779" cy="2347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55" name="Oval 54">
            <a:extLst>
              <a:ext uri="{FF2B5EF4-FFF2-40B4-BE49-F238E27FC236}">
                <a16:creationId xmlns:a16="http://schemas.microsoft.com/office/drawing/2014/main" id="{374B3EC8-2EF0-4E47-85E3-2F76870191D0}"/>
              </a:ext>
            </a:extLst>
          </p:cNvPr>
          <p:cNvSpPr/>
          <p:nvPr/>
        </p:nvSpPr>
        <p:spPr>
          <a:xfrm>
            <a:off x="2789989" y="3058425"/>
            <a:ext cx="234779" cy="2347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56" name="Oval 55">
            <a:extLst>
              <a:ext uri="{FF2B5EF4-FFF2-40B4-BE49-F238E27FC236}">
                <a16:creationId xmlns:a16="http://schemas.microsoft.com/office/drawing/2014/main" id="{E1273847-7F46-0F4A-AEC3-5A01DB8A75FE}"/>
              </a:ext>
            </a:extLst>
          </p:cNvPr>
          <p:cNvSpPr/>
          <p:nvPr/>
        </p:nvSpPr>
        <p:spPr>
          <a:xfrm>
            <a:off x="7065905" y="4395678"/>
            <a:ext cx="234779" cy="2347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57" name="Oval 56">
            <a:extLst>
              <a:ext uri="{FF2B5EF4-FFF2-40B4-BE49-F238E27FC236}">
                <a16:creationId xmlns:a16="http://schemas.microsoft.com/office/drawing/2014/main" id="{1FFA4C96-7FF7-B142-ACE6-B465271E05BC}"/>
              </a:ext>
            </a:extLst>
          </p:cNvPr>
          <p:cNvSpPr/>
          <p:nvPr/>
        </p:nvSpPr>
        <p:spPr>
          <a:xfrm>
            <a:off x="3327999" y="3542020"/>
            <a:ext cx="234779" cy="2347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58" name="Oval 57">
            <a:extLst>
              <a:ext uri="{FF2B5EF4-FFF2-40B4-BE49-F238E27FC236}">
                <a16:creationId xmlns:a16="http://schemas.microsoft.com/office/drawing/2014/main" id="{A5B707D4-6DED-8147-975D-F59462CF9B3A}"/>
              </a:ext>
            </a:extLst>
          </p:cNvPr>
          <p:cNvSpPr/>
          <p:nvPr/>
        </p:nvSpPr>
        <p:spPr>
          <a:xfrm>
            <a:off x="7065905" y="5051564"/>
            <a:ext cx="234779" cy="23477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a:t>
            </a:r>
          </a:p>
        </p:txBody>
      </p:sp>
      <p:sp>
        <p:nvSpPr>
          <p:cNvPr id="59" name="Oval 58">
            <a:extLst>
              <a:ext uri="{FF2B5EF4-FFF2-40B4-BE49-F238E27FC236}">
                <a16:creationId xmlns:a16="http://schemas.microsoft.com/office/drawing/2014/main" id="{862C5D4E-B74B-AE44-B928-1227420E17AE}"/>
              </a:ext>
            </a:extLst>
          </p:cNvPr>
          <p:cNvSpPr/>
          <p:nvPr/>
        </p:nvSpPr>
        <p:spPr>
          <a:xfrm>
            <a:off x="4870435" y="4278289"/>
            <a:ext cx="234779" cy="23477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a:t>
            </a:r>
          </a:p>
        </p:txBody>
      </p:sp>
      <p:sp>
        <p:nvSpPr>
          <p:cNvPr id="60" name="TextBox 59">
            <a:extLst>
              <a:ext uri="{FF2B5EF4-FFF2-40B4-BE49-F238E27FC236}">
                <a16:creationId xmlns:a16="http://schemas.microsoft.com/office/drawing/2014/main" id="{32953C07-ADD8-B047-932F-1BEE31122D1C}"/>
              </a:ext>
            </a:extLst>
          </p:cNvPr>
          <p:cNvSpPr txBox="1"/>
          <p:nvPr/>
        </p:nvSpPr>
        <p:spPr>
          <a:xfrm>
            <a:off x="7533313" y="5055509"/>
            <a:ext cx="3785383" cy="646331"/>
          </a:xfrm>
          <a:prstGeom prst="rect">
            <a:avLst/>
          </a:prstGeom>
          <a:noFill/>
        </p:spPr>
        <p:txBody>
          <a:bodyPr wrap="square" rtlCol="0">
            <a:spAutoFit/>
          </a:bodyPr>
          <a:lstStyle/>
          <a:p>
            <a:r>
              <a:rPr lang="en-US" sz="1200" dirty="0"/>
              <a:t>Using our “year” variable (</a:t>
            </a:r>
            <a:r>
              <a:rPr lang="en-US" sz="1200" dirty="0" err="1">
                <a:solidFill>
                  <a:srgbClr val="C00000"/>
                </a:solidFill>
              </a:rPr>
              <a:t>timedelta</a:t>
            </a:r>
            <a:r>
              <a:rPr lang="en-US" sz="1200" dirty="0">
                <a:solidFill>
                  <a:srgbClr val="C00000"/>
                </a:solidFill>
              </a:rPr>
              <a:t>(365 days)),</a:t>
            </a:r>
          </a:p>
          <a:p>
            <a:r>
              <a:rPr lang="en-US" sz="1200" dirty="0"/>
              <a:t>We multiple 5 times year  and use the .days attribute to get the number of days in 5 years.</a:t>
            </a:r>
          </a:p>
        </p:txBody>
      </p:sp>
      <p:sp>
        <p:nvSpPr>
          <p:cNvPr id="61" name="Oval 60">
            <a:extLst>
              <a:ext uri="{FF2B5EF4-FFF2-40B4-BE49-F238E27FC236}">
                <a16:creationId xmlns:a16="http://schemas.microsoft.com/office/drawing/2014/main" id="{D78554DB-38BC-E44F-93AE-387452A7B80D}"/>
              </a:ext>
            </a:extLst>
          </p:cNvPr>
          <p:cNvSpPr/>
          <p:nvPr/>
        </p:nvSpPr>
        <p:spPr>
          <a:xfrm>
            <a:off x="3210609" y="6286904"/>
            <a:ext cx="234779" cy="23477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a:t>
            </a:r>
          </a:p>
        </p:txBody>
      </p:sp>
      <p:sp>
        <p:nvSpPr>
          <p:cNvPr id="62" name="Oval 61">
            <a:extLst>
              <a:ext uri="{FF2B5EF4-FFF2-40B4-BE49-F238E27FC236}">
                <a16:creationId xmlns:a16="http://schemas.microsoft.com/office/drawing/2014/main" id="{5E865106-ACA4-5640-90F1-0AE920887E67}"/>
              </a:ext>
            </a:extLst>
          </p:cNvPr>
          <p:cNvSpPr/>
          <p:nvPr/>
        </p:nvSpPr>
        <p:spPr>
          <a:xfrm>
            <a:off x="5351198" y="6087609"/>
            <a:ext cx="234779" cy="2347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Tree>
    <p:extLst>
      <p:ext uri="{BB962C8B-B14F-4D97-AF65-F5344CB8AC3E}">
        <p14:creationId xmlns:p14="http://schemas.microsoft.com/office/powerpoint/2010/main" val="183904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AC5E-1F55-6049-9422-37A21868C23F}"/>
              </a:ext>
            </a:extLst>
          </p:cNvPr>
          <p:cNvSpPr>
            <a:spLocks noGrp="1"/>
          </p:cNvSpPr>
          <p:nvPr>
            <p:ph type="title"/>
          </p:nvPr>
        </p:nvSpPr>
        <p:spPr/>
        <p:txBody>
          <a:bodyPr/>
          <a:lstStyle/>
          <a:p>
            <a:r>
              <a:rPr lang="en-US" dirty="0"/>
              <a:t>Using “</a:t>
            </a:r>
            <a:r>
              <a:rPr lang="en-US" dirty="0" err="1"/>
              <a:t>pytz</a:t>
            </a:r>
            <a:r>
              <a:rPr lang="en-US" dirty="0"/>
              <a:t>” for </a:t>
            </a:r>
            <a:r>
              <a:rPr lang="en-US" dirty="0" err="1"/>
              <a:t>timezone</a:t>
            </a:r>
            <a:r>
              <a:rPr lang="en-US" dirty="0"/>
              <a:t> objects</a:t>
            </a:r>
          </a:p>
        </p:txBody>
      </p:sp>
      <p:sp>
        <p:nvSpPr>
          <p:cNvPr id="3" name="Content Placeholder 2">
            <a:extLst>
              <a:ext uri="{FF2B5EF4-FFF2-40B4-BE49-F238E27FC236}">
                <a16:creationId xmlns:a16="http://schemas.microsoft.com/office/drawing/2014/main" id="{D6A185A5-7844-0B4E-BB8F-6015B213B302}"/>
              </a:ext>
            </a:extLst>
          </p:cNvPr>
          <p:cNvSpPr>
            <a:spLocks noGrp="1"/>
          </p:cNvSpPr>
          <p:nvPr>
            <p:ph idx="1"/>
          </p:nvPr>
        </p:nvSpPr>
        <p:spPr/>
        <p:txBody>
          <a:bodyPr/>
          <a:lstStyle/>
          <a:p>
            <a:r>
              <a:rPr lang="en-US" dirty="0"/>
              <a:t>What is </a:t>
            </a:r>
            <a:r>
              <a:rPr lang="en-US" dirty="0" err="1">
                <a:solidFill>
                  <a:srgbClr val="0432FF"/>
                </a:solidFill>
              </a:rPr>
              <a:t>pytz</a:t>
            </a:r>
            <a:r>
              <a:rPr lang="en-US" dirty="0"/>
              <a:t>?</a:t>
            </a:r>
          </a:p>
          <a:p>
            <a:pPr lvl="1"/>
            <a:r>
              <a:rPr lang="en-US" dirty="0" err="1">
                <a:solidFill>
                  <a:srgbClr val="0432FF"/>
                </a:solidFill>
              </a:rPr>
              <a:t>pytz</a:t>
            </a:r>
            <a:r>
              <a:rPr lang="en-US" dirty="0"/>
              <a:t> is in external library that you must install to use with Python that deals with </a:t>
            </a:r>
            <a:r>
              <a:rPr lang="en-US" dirty="0" err="1"/>
              <a:t>timezones</a:t>
            </a:r>
            <a:r>
              <a:rPr lang="en-US" dirty="0"/>
              <a:t>.</a:t>
            </a:r>
          </a:p>
          <a:p>
            <a:pPr lvl="1"/>
            <a:r>
              <a:rPr lang="en-US" dirty="0">
                <a:solidFill>
                  <a:srgbClr val="0432FF"/>
                </a:solidFill>
              </a:rPr>
              <a:t>“</a:t>
            </a:r>
            <a:r>
              <a:rPr lang="en-US" dirty="0" err="1">
                <a:solidFill>
                  <a:srgbClr val="0432FF"/>
                </a:solidFill>
              </a:rPr>
              <a:t>pytz</a:t>
            </a:r>
            <a:r>
              <a:rPr lang="en-US" dirty="0"/>
              <a:t> brings the Olson </a:t>
            </a:r>
            <a:r>
              <a:rPr lang="en-US" dirty="0" err="1"/>
              <a:t>tz</a:t>
            </a:r>
            <a:r>
              <a:rPr lang="en-US" dirty="0"/>
              <a:t> database into Python. This library allows accurate and cross platform </a:t>
            </a:r>
            <a:r>
              <a:rPr lang="en-US" dirty="0" err="1"/>
              <a:t>timezone</a:t>
            </a:r>
            <a:r>
              <a:rPr lang="en-US" dirty="0"/>
              <a:t> calculations using Python 2.4 or higher. It also solves the issue of ambiguous times at the end of daylight saving time, which you can read more about in the Python Library Reference (</a:t>
            </a:r>
            <a:r>
              <a:rPr lang="en-US" dirty="0" err="1"/>
              <a:t>datetime.tzinfo</a:t>
            </a:r>
            <a:r>
              <a:rPr lang="en-US" dirty="0"/>
              <a:t>).”</a:t>
            </a:r>
          </a:p>
          <a:p>
            <a:pPr marL="1371600" lvl="3" indent="0" algn="r">
              <a:buNone/>
            </a:pPr>
            <a:r>
              <a:rPr lang="en-US" dirty="0"/>
              <a:t>Reference : https://</a:t>
            </a:r>
            <a:r>
              <a:rPr lang="en-US" dirty="0" err="1"/>
              <a:t>pypi.org</a:t>
            </a:r>
            <a:r>
              <a:rPr lang="en-US" dirty="0"/>
              <a:t>/project/</a:t>
            </a:r>
            <a:r>
              <a:rPr lang="en-US" dirty="0" err="1"/>
              <a:t>pytz</a:t>
            </a:r>
            <a:r>
              <a:rPr lang="en-US" dirty="0"/>
              <a:t>/</a:t>
            </a:r>
            <a:br>
              <a:rPr lang="en-US" dirty="0"/>
            </a:br>
            <a:endParaRPr lang="en-US" dirty="0"/>
          </a:p>
        </p:txBody>
      </p:sp>
      <p:sp>
        <p:nvSpPr>
          <p:cNvPr id="5" name="TextBox 4">
            <a:extLst>
              <a:ext uri="{FF2B5EF4-FFF2-40B4-BE49-F238E27FC236}">
                <a16:creationId xmlns:a16="http://schemas.microsoft.com/office/drawing/2014/main" id="{FF343A8A-D5A9-DF48-9453-D1ECBFE2BFE1}"/>
              </a:ext>
            </a:extLst>
          </p:cNvPr>
          <p:cNvSpPr txBox="1"/>
          <p:nvPr/>
        </p:nvSpPr>
        <p:spPr>
          <a:xfrm>
            <a:off x="4764410" y="5581475"/>
            <a:ext cx="6480239" cy="338554"/>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600" dirty="0"/>
              <a:t>Documentation: https://</a:t>
            </a:r>
            <a:r>
              <a:rPr lang="en-US" sz="1600" dirty="0" err="1"/>
              <a:t>pythonhosted.org</a:t>
            </a:r>
            <a:r>
              <a:rPr lang="en-US" sz="1600" dirty="0"/>
              <a:t>/</a:t>
            </a:r>
            <a:r>
              <a:rPr lang="en-US" sz="1600" dirty="0" err="1"/>
              <a:t>pytz</a:t>
            </a:r>
            <a:r>
              <a:rPr lang="en-US" sz="1600" dirty="0"/>
              <a:t>/</a:t>
            </a:r>
          </a:p>
        </p:txBody>
      </p:sp>
    </p:spTree>
    <p:extLst>
      <p:ext uri="{BB962C8B-B14F-4D97-AF65-F5344CB8AC3E}">
        <p14:creationId xmlns:p14="http://schemas.microsoft.com/office/powerpoint/2010/main" val="1617568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B8E2-9F97-7945-A2E2-F5981D5CD7B6}"/>
              </a:ext>
            </a:extLst>
          </p:cNvPr>
          <p:cNvSpPr>
            <a:spLocks noGrp="1"/>
          </p:cNvSpPr>
          <p:nvPr>
            <p:ph type="title" idx="4294967295"/>
          </p:nvPr>
        </p:nvSpPr>
        <p:spPr>
          <a:xfrm>
            <a:off x="2304341" y="-97138"/>
            <a:ext cx="6746790" cy="776759"/>
          </a:xfrm>
        </p:spPr>
        <p:txBody>
          <a:bodyPr>
            <a:normAutofit fontScale="90000"/>
          </a:bodyPr>
          <a:lstStyle/>
          <a:p>
            <a:r>
              <a:rPr lang="en-US" dirty="0"/>
              <a:t>How to install “</a:t>
            </a:r>
            <a:r>
              <a:rPr lang="en-US" dirty="0" err="1"/>
              <a:t>pytz</a:t>
            </a:r>
            <a:r>
              <a:rPr lang="en-US" dirty="0"/>
              <a:t>”</a:t>
            </a:r>
          </a:p>
        </p:txBody>
      </p:sp>
      <p:sp>
        <p:nvSpPr>
          <p:cNvPr id="3" name="Content Placeholder 2">
            <a:extLst>
              <a:ext uri="{FF2B5EF4-FFF2-40B4-BE49-F238E27FC236}">
                <a16:creationId xmlns:a16="http://schemas.microsoft.com/office/drawing/2014/main" id="{D5117BAA-43D4-EA49-AAE2-26D694F485B2}"/>
              </a:ext>
            </a:extLst>
          </p:cNvPr>
          <p:cNvSpPr>
            <a:spLocks noGrp="1"/>
          </p:cNvSpPr>
          <p:nvPr>
            <p:ph idx="4294967295"/>
          </p:nvPr>
        </p:nvSpPr>
        <p:spPr>
          <a:xfrm>
            <a:off x="135923" y="451108"/>
            <a:ext cx="12056077" cy="2217951"/>
          </a:xfrm>
        </p:spPr>
        <p:txBody>
          <a:bodyPr>
            <a:normAutofit lnSpcReduction="10000"/>
          </a:bodyPr>
          <a:lstStyle/>
          <a:p>
            <a:r>
              <a:rPr lang="en-US" dirty="0"/>
              <a:t>Visit </a:t>
            </a:r>
            <a:r>
              <a:rPr lang="en-US" dirty="0">
                <a:hlinkClick r:id="rId2"/>
              </a:rPr>
              <a:t>https://pypi.org/project/pytz/</a:t>
            </a:r>
            <a:r>
              <a:rPr lang="en-US" dirty="0"/>
              <a:t> and see the installation section. There are multiple ways to do it.</a:t>
            </a:r>
          </a:p>
          <a:p>
            <a:r>
              <a:rPr lang="en-US" dirty="0"/>
              <a:t>The way I did it for mac of is as follows:</a:t>
            </a:r>
          </a:p>
          <a:p>
            <a:pPr marL="800100" lvl="1" indent="-342900">
              <a:buFont typeface="+mj-lt"/>
              <a:buAutoNum type="arabicPeriod"/>
            </a:pPr>
            <a:r>
              <a:rPr lang="en-US" dirty="0"/>
              <a:t>Accessed Link above</a:t>
            </a:r>
          </a:p>
          <a:p>
            <a:pPr marL="800100" lvl="1" indent="-342900">
              <a:buFont typeface="+mj-lt"/>
              <a:buAutoNum type="arabicPeriod"/>
            </a:pPr>
            <a:r>
              <a:rPr lang="en-US" dirty="0"/>
              <a:t>Went to the “</a:t>
            </a:r>
            <a:r>
              <a:rPr lang="en-US" b="1" i="1" dirty="0"/>
              <a:t>Download files</a:t>
            </a:r>
            <a:r>
              <a:rPr lang="en-US" dirty="0"/>
              <a:t>” link on left navigation bar</a:t>
            </a:r>
          </a:p>
          <a:p>
            <a:pPr marL="800100" lvl="1" indent="-342900">
              <a:buFont typeface="+mj-lt"/>
              <a:buAutoNum type="arabicPeriod"/>
            </a:pPr>
            <a:r>
              <a:rPr lang="en-US" dirty="0"/>
              <a:t>Downloaded the wheel file below into my download directory</a:t>
            </a:r>
          </a:p>
          <a:p>
            <a:pPr marL="800100" lvl="1" indent="-342900">
              <a:buFont typeface="+mj-lt"/>
              <a:buAutoNum type="arabicPeriod"/>
            </a:pPr>
            <a:r>
              <a:rPr lang="en-US" dirty="0"/>
              <a:t>Navigated to my download files </a:t>
            </a:r>
            <a:r>
              <a:rPr lang="en-US" u="sng" dirty="0"/>
              <a:t>from the command line </a:t>
            </a:r>
            <a:r>
              <a:rPr lang="en-US" dirty="0"/>
              <a:t>I performed the following: </a:t>
            </a:r>
            <a:r>
              <a:rPr lang="en-US" dirty="0">
                <a:solidFill>
                  <a:srgbClr val="0432FF"/>
                </a:solidFill>
              </a:rPr>
              <a:t>$ python </a:t>
            </a:r>
            <a:r>
              <a:rPr lang="en-US" dirty="0" err="1">
                <a:solidFill>
                  <a:srgbClr val="0432FF"/>
                </a:solidFill>
              </a:rPr>
              <a:t>setup.py</a:t>
            </a:r>
            <a:r>
              <a:rPr lang="en-US" dirty="0">
                <a:solidFill>
                  <a:srgbClr val="0432FF"/>
                </a:solidFill>
              </a:rPr>
              <a:t> install</a:t>
            </a:r>
          </a:p>
          <a:p>
            <a:pPr marL="800100" lvl="1" indent="-342900">
              <a:buFont typeface="+mj-lt"/>
              <a:buAutoNum type="arabicPeriod"/>
            </a:pPr>
            <a:endParaRPr lang="en-US" dirty="0"/>
          </a:p>
          <a:p>
            <a:endParaRPr lang="en-US" dirty="0"/>
          </a:p>
        </p:txBody>
      </p:sp>
      <p:pic>
        <p:nvPicPr>
          <p:cNvPr id="4" name="Picture 3">
            <a:extLst>
              <a:ext uri="{FF2B5EF4-FFF2-40B4-BE49-F238E27FC236}">
                <a16:creationId xmlns:a16="http://schemas.microsoft.com/office/drawing/2014/main" id="{D6642D69-D477-BD47-95FE-DF419EDF0467}"/>
              </a:ext>
            </a:extLst>
          </p:cNvPr>
          <p:cNvPicPr>
            <a:picLocks noChangeAspect="1"/>
          </p:cNvPicPr>
          <p:nvPr/>
        </p:nvPicPr>
        <p:blipFill>
          <a:blip r:embed="rId3"/>
          <a:stretch>
            <a:fillRect/>
          </a:stretch>
        </p:blipFill>
        <p:spPr>
          <a:xfrm>
            <a:off x="1194315" y="2669059"/>
            <a:ext cx="10223500" cy="3200400"/>
          </a:xfrm>
          <a:prstGeom prst="rect">
            <a:avLst/>
          </a:prstGeom>
          <a:ln>
            <a:solidFill>
              <a:schemeClr val="tx1"/>
            </a:solidFill>
          </a:ln>
        </p:spPr>
      </p:pic>
      <p:pic>
        <p:nvPicPr>
          <p:cNvPr id="8" name="Graphic 7" descr="Right Pointing Backhand Index ">
            <a:extLst>
              <a:ext uri="{FF2B5EF4-FFF2-40B4-BE49-F238E27FC236}">
                <a16:creationId xmlns:a16="http://schemas.microsoft.com/office/drawing/2014/main" id="{E48B68E2-4B4B-DC4A-A854-22998D0A5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122" y="4658497"/>
            <a:ext cx="914400" cy="914400"/>
          </a:xfrm>
          <a:prstGeom prst="rect">
            <a:avLst/>
          </a:prstGeom>
        </p:spPr>
      </p:pic>
      <p:pic>
        <p:nvPicPr>
          <p:cNvPr id="9" name="Graphic 8" descr="Right Pointing Backhand Index ">
            <a:extLst>
              <a:ext uri="{FF2B5EF4-FFF2-40B4-BE49-F238E27FC236}">
                <a16:creationId xmlns:a16="http://schemas.microsoft.com/office/drawing/2014/main" id="{A8EBD8C2-41F7-A741-ADF0-93F2BA5829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743532" y="1675885"/>
            <a:ext cx="645640" cy="645640"/>
          </a:xfrm>
          <a:prstGeom prst="rect">
            <a:avLst/>
          </a:prstGeom>
        </p:spPr>
      </p:pic>
      <p:sp>
        <p:nvSpPr>
          <p:cNvPr id="10" name="TextBox 9">
            <a:extLst>
              <a:ext uri="{FF2B5EF4-FFF2-40B4-BE49-F238E27FC236}">
                <a16:creationId xmlns:a16="http://schemas.microsoft.com/office/drawing/2014/main" id="{98B27FC0-7F75-5E43-8D73-DA3987E7E196}"/>
              </a:ext>
            </a:extLst>
          </p:cNvPr>
          <p:cNvSpPr txBox="1"/>
          <p:nvPr/>
        </p:nvSpPr>
        <p:spPr>
          <a:xfrm>
            <a:off x="135923" y="5903893"/>
            <a:ext cx="11601023" cy="954107"/>
          </a:xfrm>
          <a:prstGeom prst="rect">
            <a:avLst/>
          </a:prstGeom>
          <a:noFill/>
        </p:spPr>
        <p:txBody>
          <a:bodyPr wrap="square" rtlCol="0">
            <a:spAutoFit/>
          </a:bodyPr>
          <a:lstStyle/>
          <a:p>
            <a:r>
              <a:rPr lang="en-US" sz="1400" b="1" u="sng" dirty="0"/>
              <a:t>NOTE</a:t>
            </a:r>
            <a:r>
              <a:rPr lang="en-US" sz="1400" b="1" dirty="0"/>
              <a:t>: </a:t>
            </a:r>
            <a:r>
              <a:rPr lang="en-US" sz="1400" dirty="0"/>
              <a:t>Most of the time when I install an external library from </a:t>
            </a:r>
            <a:r>
              <a:rPr lang="en-US" sz="1400" dirty="0" err="1"/>
              <a:t>pypi</a:t>
            </a:r>
            <a:r>
              <a:rPr lang="en-US" sz="1400" dirty="0"/>
              <a:t>, I simple use pip install. On my system this would not work this way in this instance. So I did it this way. I also needed to add the directory of the </a:t>
            </a:r>
            <a:r>
              <a:rPr lang="en-US" sz="1400" dirty="0" err="1"/>
              <a:t>pytz</a:t>
            </a:r>
            <a:r>
              <a:rPr lang="en-US" sz="1400" dirty="0"/>
              <a:t> install to my environment path statement. This may not be the case for you on your OS, however I wanted to make you aware of what I needed to do. The other option is to CD into where you installed </a:t>
            </a:r>
            <a:r>
              <a:rPr lang="en-US" sz="1400" dirty="0" err="1"/>
              <a:t>pytz</a:t>
            </a:r>
            <a:r>
              <a:rPr lang="en-US" sz="1400" dirty="0"/>
              <a:t>  and execute commands from there. Finally, It worked for me if I used python2 instead of python3 with no issue.</a:t>
            </a:r>
          </a:p>
        </p:txBody>
      </p:sp>
    </p:spTree>
    <p:extLst>
      <p:ext uri="{BB962C8B-B14F-4D97-AF65-F5344CB8AC3E}">
        <p14:creationId xmlns:p14="http://schemas.microsoft.com/office/powerpoint/2010/main" val="1929017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D5E11-BEC9-0944-AB10-C1E1725A3944}"/>
              </a:ext>
            </a:extLst>
          </p:cNvPr>
          <p:cNvSpPr txBox="1">
            <a:spLocks/>
          </p:cNvSpPr>
          <p:nvPr/>
        </p:nvSpPr>
        <p:spPr>
          <a:xfrm>
            <a:off x="1352871" y="0"/>
            <a:ext cx="8223616" cy="838543"/>
          </a:xfrm>
          <a:prstGeom prst="rect">
            <a:avLst/>
          </a:prstGeom>
        </p:spPr>
        <p:txBody>
          <a:bodyPr vert="horz" lIns="228600" tIns="228600" rIns="228600" bIns="228600" rtlCol="0" anchor="ctr">
            <a:normAutofit fontScale="825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Using “</a:t>
            </a:r>
            <a:r>
              <a:rPr lang="en-US" dirty="0" err="1"/>
              <a:t>pytz</a:t>
            </a:r>
            <a:r>
              <a:rPr lang="en-US" dirty="0"/>
              <a:t>”</a:t>
            </a:r>
          </a:p>
        </p:txBody>
      </p:sp>
      <p:pic>
        <p:nvPicPr>
          <p:cNvPr id="3" name="Picture 2">
            <a:extLst>
              <a:ext uri="{FF2B5EF4-FFF2-40B4-BE49-F238E27FC236}">
                <a16:creationId xmlns:a16="http://schemas.microsoft.com/office/drawing/2014/main" id="{C25E00CD-F97B-C441-A787-6A3E49239064}"/>
              </a:ext>
            </a:extLst>
          </p:cNvPr>
          <p:cNvPicPr>
            <a:picLocks noChangeAspect="1"/>
          </p:cNvPicPr>
          <p:nvPr/>
        </p:nvPicPr>
        <p:blipFill>
          <a:blip r:embed="rId2"/>
          <a:stretch>
            <a:fillRect/>
          </a:stretch>
        </p:blipFill>
        <p:spPr>
          <a:xfrm>
            <a:off x="435233" y="1535498"/>
            <a:ext cx="9245600" cy="3390900"/>
          </a:xfrm>
          <a:prstGeom prst="rect">
            <a:avLst/>
          </a:prstGeom>
          <a:ln>
            <a:solidFill>
              <a:schemeClr val="tx1"/>
            </a:solidFill>
          </a:ln>
        </p:spPr>
      </p:pic>
      <p:pic>
        <p:nvPicPr>
          <p:cNvPr id="4" name="Picture 3">
            <a:extLst>
              <a:ext uri="{FF2B5EF4-FFF2-40B4-BE49-F238E27FC236}">
                <a16:creationId xmlns:a16="http://schemas.microsoft.com/office/drawing/2014/main" id="{963AE41F-A2E5-584D-9475-0453D715E97A}"/>
              </a:ext>
            </a:extLst>
          </p:cNvPr>
          <p:cNvPicPr>
            <a:picLocks noChangeAspect="1"/>
          </p:cNvPicPr>
          <p:nvPr/>
        </p:nvPicPr>
        <p:blipFill>
          <a:blip r:embed="rId3"/>
          <a:stretch>
            <a:fillRect/>
          </a:stretch>
        </p:blipFill>
        <p:spPr>
          <a:xfrm>
            <a:off x="435233" y="5383902"/>
            <a:ext cx="4902200" cy="1028700"/>
          </a:xfrm>
          <a:prstGeom prst="rect">
            <a:avLst/>
          </a:prstGeom>
          <a:ln>
            <a:solidFill>
              <a:schemeClr val="tx1"/>
            </a:solidFill>
          </a:ln>
        </p:spPr>
      </p:pic>
      <p:pic>
        <p:nvPicPr>
          <p:cNvPr id="6" name="Graphic 5" descr="Arrow: Rotate left">
            <a:extLst>
              <a:ext uri="{FF2B5EF4-FFF2-40B4-BE49-F238E27FC236}">
                <a16:creationId xmlns:a16="http://schemas.microsoft.com/office/drawing/2014/main" id="{46CADD2F-2BE9-294B-B5AD-E660B2023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8411" y="4904558"/>
            <a:ext cx="547130" cy="547130"/>
          </a:xfrm>
          <a:prstGeom prst="rect">
            <a:avLst/>
          </a:prstGeom>
        </p:spPr>
      </p:pic>
      <p:sp>
        <p:nvSpPr>
          <p:cNvPr id="7" name="TextBox 6">
            <a:extLst>
              <a:ext uri="{FF2B5EF4-FFF2-40B4-BE49-F238E27FC236}">
                <a16:creationId xmlns:a16="http://schemas.microsoft.com/office/drawing/2014/main" id="{D8941542-5064-AF4C-A07D-0A3F7E6D67EA}"/>
              </a:ext>
            </a:extLst>
          </p:cNvPr>
          <p:cNvSpPr txBox="1"/>
          <p:nvPr/>
        </p:nvSpPr>
        <p:spPr>
          <a:xfrm>
            <a:off x="1091511" y="4993457"/>
            <a:ext cx="2025137" cy="369332"/>
          </a:xfrm>
          <a:prstGeom prst="rect">
            <a:avLst/>
          </a:prstGeom>
          <a:noFill/>
        </p:spPr>
        <p:txBody>
          <a:bodyPr wrap="square" rtlCol="0">
            <a:spAutoFit/>
          </a:bodyPr>
          <a:lstStyle/>
          <a:p>
            <a:pPr algn="ctr"/>
            <a:r>
              <a:rPr lang="en-US" u="sng" dirty="0">
                <a:latin typeface="Bradley Hand" pitchFamily="2" charset="77"/>
              </a:rPr>
              <a:t>Code Output</a:t>
            </a:r>
          </a:p>
        </p:txBody>
      </p:sp>
      <p:pic>
        <p:nvPicPr>
          <p:cNvPr id="8" name="Picture 7">
            <a:extLst>
              <a:ext uri="{FF2B5EF4-FFF2-40B4-BE49-F238E27FC236}">
                <a16:creationId xmlns:a16="http://schemas.microsoft.com/office/drawing/2014/main" id="{3B5C4FD7-4B09-3B48-AC71-5835C2D1FE36}"/>
              </a:ext>
            </a:extLst>
          </p:cNvPr>
          <p:cNvPicPr>
            <a:picLocks noChangeAspect="1"/>
          </p:cNvPicPr>
          <p:nvPr/>
        </p:nvPicPr>
        <p:blipFill>
          <a:blip r:embed="rId6"/>
          <a:stretch>
            <a:fillRect/>
          </a:stretch>
        </p:blipFill>
        <p:spPr>
          <a:xfrm>
            <a:off x="435233" y="615820"/>
            <a:ext cx="3683000" cy="825500"/>
          </a:xfrm>
          <a:prstGeom prst="rect">
            <a:avLst/>
          </a:prstGeom>
          <a:ln>
            <a:solidFill>
              <a:schemeClr val="tx1"/>
            </a:solidFill>
          </a:ln>
        </p:spPr>
      </p:pic>
      <p:sp>
        <p:nvSpPr>
          <p:cNvPr id="9" name="Oval 8">
            <a:extLst>
              <a:ext uri="{FF2B5EF4-FFF2-40B4-BE49-F238E27FC236}">
                <a16:creationId xmlns:a16="http://schemas.microsoft.com/office/drawing/2014/main" id="{5E7F9A38-5AA7-3F4B-A6A3-BC5747A0F625}"/>
              </a:ext>
            </a:extLst>
          </p:cNvPr>
          <p:cNvSpPr/>
          <p:nvPr/>
        </p:nvSpPr>
        <p:spPr>
          <a:xfrm>
            <a:off x="9625912" y="1007117"/>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10" name="Oval 9">
            <a:extLst>
              <a:ext uri="{FF2B5EF4-FFF2-40B4-BE49-F238E27FC236}">
                <a16:creationId xmlns:a16="http://schemas.microsoft.com/office/drawing/2014/main" id="{466E5B85-B2DA-7C45-96B7-FC0458628170}"/>
              </a:ext>
            </a:extLst>
          </p:cNvPr>
          <p:cNvSpPr/>
          <p:nvPr/>
        </p:nvSpPr>
        <p:spPr>
          <a:xfrm>
            <a:off x="3463324" y="2594618"/>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11" name="TextBox 10">
            <a:extLst>
              <a:ext uri="{FF2B5EF4-FFF2-40B4-BE49-F238E27FC236}">
                <a16:creationId xmlns:a16="http://schemas.microsoft.com/office/drawing/2014/main" id="{2C68C1A9-ED16-1044-AF88-63423E732822}"/>
              </a:ext>
            </a:extLst>
          </p:cNvPr>
          <p:cNvSpPr txBox="1"/>
          <p:nvPr/>
        </p:nvSpPr>
        <p:spPr>
          <a:xfrm>
            <a:off x="9860691" y="1007117"/>
            <a:ext cx="2331309" cy="646331"/>
          </a:xfrm>
          <a:prstGeom prst="rect">
            <a:avLst/>
          </a:prstGeom>
          <a:noFill/>
        </p:spPr>
        <p:txBody>
          <a:bodyPr wrap="square" rtlCol="0">
            <a:spAutoFit/>
          </a:bodyPr>
          <a:lstStyle/>
          <a:p>
            <a:r>
              <a:rPr lang="en-US" sz="1200" dirty="0"/>
              <a:t>This string is  a </a:t>
            </a:r>
            <a:r>
              <a:rPr lang="en-US" sz="1200" dirty="0" err="1"/>
              <a:t>timezone</a:t>
            </a:r>
            <a:r>
              <a:rPr lang="en-US" sz="1200" dirty="0"/>
              <a:t> name from a predefined list of </a:t>
            </a:r>
            <a:r>
              <a:rPr lang="en-US" sz="1200" dirty="0" err="1"/>
              <a:t>timezones</a:t>
            </a:r>
            <a:endParaRPr lang="en-US" sz="1200" dirty="0"/>
          </a:p>
        </p:txBody>
      </p:sp>
      <p:sp>
        <p:nvSpPr>
          <p:cNvPr id="12" name="Rectangle 11">
            <a:extLst>
              <a:ext uri="{FF2B5EF4-FFF2-40B4-BE49-F238E27FC236}">
                <a16:creationId xmlns:a16="http://schemas.microsoft.com/office/drawing/2014/main" id="{0FB789E6-5E04-4441-9361-CB0DDE5981CE}"/>
              </a:ext>
            </a:extLst>
          </p:cNvPr>
          <p:cNvSpPr/>
          <p:nvPr/>
        </p:nvSpPr>
        <p:spPr>
          <a:xfrm>
            <a:off x="9860692" y="1794512"/>
            <a:ext cx="2430162" cy="830997"/>
          </a:xfrm>
          <a:prstGeom prst="rect">
            <a:avLst/>
          </a:prstGeom>
        </p:spPr>
        <p:txBody>
          <a:bodyPr wrap="square">
            <a:spAutoFit/>
          </a:bodyPr>
          <a:lstStyle/>
          <a:p>
            <a:r>
              <a:rPr lang="en-US" sz="1200" dirty="0"/>
              <a:t>('America/</a:t>
            </a:r>
            <a:r>
              <a:rPr lang="en-US" sz="1200" dirty="0" err="1"/>
              <a:t>New_York</a:t>
            </a:r>
            <a:r>
              <a:rPr lang="en-US" sz="1200" dirty="0"/>
              <a:t>’) is also a viable </a:t>
            </a:r>
            <a:r>
              <a:rPr lang="en-US" sz="1200" dirty="0" err="1"/>
              <a:t>timezone</a:t>
            </a:r>
            <a:r>
              <a:rPr lang="en-US" sz="1200" dirty="0"/>
              <a:t> – Either way will work and output the same </a:t>
            </a:r>
          </a:p>
          <a:p>
            <a:r>
              <a:rPr lang="en-US" sz="1200" dirty="0"/>
              <a:t>result</a:t>
            </a:r>
          </a:p>
        </p:txBody>
      </p:sp>
      <p:sp>
        <p:nvSpPr>
          <p:cNvPr id="13" name="Oval 12">
            <a:extLst>
              <a:ext uri="{FF2B5EF4-FFF2-40B4-BE49-F238E27FC236}">
                <a16:creationId xmlns:a16="http://schemas.microsoft.com/office/drawing/2014/main" id="{676C4F5E-B840-454A-BC97-3BA5E744B2FE}"/>
              </a:ext>
            </a:extLst>
          </p:cNvPr>
          <p:cNvSpPr/>
          <p:nvPr/>
        </p:nvSpPr>
        <p:spPr>
          <a:xfrm>
            <a:off x="9702799" y="1822937"/>
            <a:ext cx="234779" cy="23477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4" name="Oval 13">
            <a:extLst>
              <a:ext uri="{FF2B5EF4-FFF2-40B4-BE49-F238E27FC236}">
                <a16:creationId xmlns:a16="http://schemas.microsoft.com/office/drawing/2014/main" id="{123B93EF-F6CC-1C4F-BEA0-88EDD71D9E81}"/>
              </a:ext>
            </a:extLst>
          </p:cNvPr>
          <p:cNvSpPr/>
          <p:nvPr/>
        </p:nvSpPr>
        <p:spPr>
          <a:xfrm>
            <a:off x="2651553" y="2800258"/>
            <a:ext cx="234779" cy="23477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5" name="Oval 14">
            <a:extLst>
              <a:ext uri="{FF2B5EF4-FFF2-40B4-BE49-F238E27FC236}">
                <a16:creationId xmlns:a16="http://schemas.microsoft.com/office/drawing/2014/main" id="{6FB39DD0-AC70-4849-AB09-9871283F576F}"/>
              </a:ext>
            </a:extLst>
          </p:cNvPr>
          <p:cNvSpPr/>
          <p:nvPr/>
        </p:nvSpPr>
        <p:spPr>
          <a:xfrm>
            <a:off x="4118233" y="3350138"/>
            <a:ext cx="234779" cy="23477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6" name="Oval 15">
            <a:extLst>
              <a:ext uri="{FF2B5EF4-FFF2-40B4-BE49-F238E27FC236}">
                <a16:creationId xmlns:a16="http://schemas.microsoft.com/office/drawing/2014/main" id="{8699BBA6-4376-9146-B5A1-6E6BD5CEB9E1}"/>
              </a:ext>
            </a:extLst>
          </p:cNvPr>
          <p:cNvSpPr/>
          <p:nvPr/>
        </p:nvSpPr>
        <p:spPr>
          <a:xfrm>
            <a:off x="9702799" y="2788390"/>
            <a:ext cx="234779" cy="23477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7" name="Rectangle 16">
            <a:extLst>
              <a:ext uri="{FF2B5EF4-FFF2-40B4-BE49-F238E27FC236}">
                <a16:creationId xmlns:a16="http://schemas.microsoft.com/office/drawing/2014/main" id="{EEA18DA7-7A4D-6744-88EF-10E38F6CEA66}"/>
              </a:ext>
            </a:extLst>
          </p:cNvPr>
          <p:cNvSpPr/>
          <p:nvPr/>
        </p:nvSpPr>
        <p:spPr>
          <a:xfrm>
            <a:off x="9914581" y="2776725"/>
            <a:ext cx="2277419" cy="1938992"/>
          </a:xfrm>
          <a:prstGeom prst="rect">
            <a:avLst/>
          </a:prstGeom>
        </p:spPr>
        <p:txBody>
          <a:bodyPr wrap="square">
            <a:spAutoFit/>
          </a:bodyPr>
          <a:lstStyle/>
          <a:p>
            <a:r>
              <a:rPr lang="en-US" sz="1200" dirty="0"/>
              <a:t>These 2 statements get fed the variables of the </a:t>
            </a:r>
            <a:r>
              <a:rPr lang="en-US" sz="1200" dirty="0" err="1"/>
              <a:t>timezones</a:t>
            </a:r>
            <a:r>
              <a:rPr lang="en-US" sz="1200" dirty="0"/>
              <a:t> we created above, </a:t>
            </a:r>
            <a:r>
              <a:rPr lang="en-US" sz="1200" dirty="0" err="1">
                <a:solidFill>
                  <a:srgbClr val="0432FF"/>
                </a:solidFill>
              </a:rPr>
              <a:t>tz</a:t>
            </a:r>
            <a:r>
              <a:rPr lang="en-US" sz="1200" dirty="0">
                <a:solidFill>
                  <a:srgbClr val="0432FF"/>
                </a:solidFill>
              </a:rPr>
              <a:t> </a:t>
            </a:r>
            <a:r>
              <a:rPr lang="en-US" sz="1200" dirty="0"/>
              <a:t>is an argument from the </a:t>
            </a:r>
            <a:r>
              <a:rPr lang="en-US" sz="1200" dirty="0" err="1"/>
              <a:t>datetime.now</a:t>
            </a:r>
            <a:r>
              <a:rPr lang="en-US" sz="1200" dirty="0"/>
              <a:t>() method.</a:t>
            </a:r>
            <a:r>
              <a:rPr lang="en-US" sz="1200" dirty="0">
                <a:solidFill>
                  <a:srgbClr val="0432FF"/>
                </a:solidFill>
              </a:rPr>
              <a:t> </a:t>
            </a:r>
            <a:r>
              <a:rPr lang="en-US" sz="1200" dirty="0" err="1">
                <a:solidFill>
                  <a:srgbClr val="0432FF"/>
                </a:solidFill>
              </a:rPr>
              <a:t>tz</a:t>
            </a:r>
            <a:r>
              <a:rPr lang="en-US" sz="1200" dirty="0">
                <a:solidFill>
                  <a:srgbClr val="0432FF"/>
                </a:solidFill>
              </a:rPr>
              <a:t> </a:t>
            </a:r>
            <a:r>
              <a:rPr lang="en-US" sz="1200" dirty="0"/>
              <a:t>is an instance of the </a:t>
            </a:r>
            <a:r>
              <a:rPr lang="en-US" sz="1200" i="1" dirty="0" err="1">
                <a:solidFill>
                  <a:srgbClr val="0432FF"/>
                </a:solidFill>
              </a:rPr>
              <a:t>tzinfo</a:t>
            </a:r>
            <a:r>
              <a:rPr lang="en-US" sz="1200" dirty="0"/>
              <a:t> subclass- which is an abstract base class that is passed to the constructors of </a:t>
            </a:r>
            <a:r>
              <a:rPr lang="en-US" sz="1200" dirty="0">
                <a:solidFill>
                  <a:srgbClr val="0432FF"/>
                </a:solidFill>
              </a:rPr>
              <a:t>datetime</a:t>
            </a:r>
            <a:r>
              <a:rPr lang="en-US" sz="1200" dirty="0"/>
              <a:t> and </a:t>
            </a:r>
            <a:r>
              <a:rPr lang="en-US" sz="1200" dirty="0">
                <a:solidFill>
                  <a:srgbClr val="0432FF"/>
                </a:solidFill>
              </a:rPr>
              <a:t>time</a:t>
            </a:r>
            <a:r>
              <a:rPr lang="en-US" sz="1200" dirty="0"/>
              <a:t> objects</a:t>
            </a:r>
          </a:p>
        </p:txBody>
      </p:sp>
      <p:sp>
        <p:nvSpPr>
          <p:cNvPr id="18" name="Oval 17">
            <a:extLst>
              <a:ext uri="{FF2B5EF4-FFF2-40B4-BE49-F238E27FC236}">
                <a16:creationId xmlns:a16="http://schemas.microsoft.com/office/drawing/2014/main" id="{DC13FA4F-294E-B340-9A03-728536114D08}"/>
              </a:ext>
            </a:extLst>
          </p:cNvPr>
          <p:cNvSpPr/>
          <p:nvPr/>
        </p:nvSpPr>
        <p:spPr>
          <a:xfrm>
            <a:off x="4118233" y="3628832"/>
            <a:ext cx="234779" cy="23477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9" name="Rectangle 18">
            <a:extLst>
              <a:ext uri="{FF2B5EF4-FFF2-40B4-BE49-F238E27FC236}">
                <a16:creationId xmlns:a16="http://schemas.microsoft.com/office/drawing/2014/main" id="{965F33B6-0B47-284D-8C15-3653B303D746}"/>
              </a:ext>
            </a:extLst>
          </p:cNvPr>
          <p:cNvSpPr/>
          <p:nvPr/>
        </p:nvSpPr>
        <p:spPr>
          <a:xfrm>
            <a:off x="9937578" y="4812780"/>
            <a:ext cx="2246871" cy="1015663"/>
          </a:xfrm>
          <a:prstGeom prst="rect">
            <a:avLst/>
          </a:prstGeom>
        </p:spPr>
        <p:txBody>
          <a:bodyPr wrap="square">
            <a:spAutoFit/>
          </a:bodyPr>
          <a:lstStyle/>
          <a:p>
            <a:r>
              <a:rPr lang="en-US" sz="1200" dirty="0">
                <a:solidFill>
                  <a:srgbClr val="0432FF"/>
                </a:solidFill>
              </a:rPr>
              <a:t>localize()</a:t>
            </a:r>
            <a:r>
              <a:rPr lang="en-US" sz="1200" dirty="0">
                <a:solidFill>
                  <a:srgbClr val="0432FF"/>
                </a:solidFill>
                <a:latin typeface="Arial" panose="020B0604020202020204" pitchFamily="34" charset="0"/>
              </a:rPr>
              <a:t> </a:t>
            </a:r>
            <a:r>
              <a:rPr lang="en-US" sz="1200" dirty="0">
                <a:solidFill>
                  <a:srgbClr val="242729"/>
                </a:solidFill>
                <a:latin typeface="Arial" panose="020B0604020202020204" pitchFamily="34" charset="0"/>
              </a:rPr>
              <a:t>is a </a:t>
            </a:r>
            <a:r>
              <a:rPr lang="en-US" sz="1200" dirty="0" err="1">
                <a:solidFill>
                  <a:srgbClr val="242729"/>
                </a:solidFill>
                <a:latin typeface="Arial" panose="020B0604020202020204" pitchFamily="34" charset="0"/>
              </a:rPr>
              <a:t>pytz</a:t>
            </a:r>
            <a:r>
              <a:rPr lang="en-US" sz="1200" dirty="0">
                <a:solidFill>
                  <a:srgbClr val="242729"/>
                </a:solidFill>
                <a:latin typeface="Arial" panose="020B0604020202020204" pitchFamily="34" charset="0"/>
              </a:rPr>
              <a:t> method used to create datetime aware objects with an initial fixed (user/coder supplied)  datetime value.</a:t>
            </a:r>
            <a:endParaRPr lang="en-US" sz="1200" dirty="0"/>
          </a:p>
        </p:txBody>
      </p:sp>
      <p:sp>
        <p:nvSpPr>
          <p:cNvPr id="20" name="Oval 19">
            <a:extLst>
              <a:ext uri="{FF2B5EF4-FFF2-40B4-BE49-F238E27FC236}">
                <a16:creationId xmlns:a16="http://schemas.microsoft.com/office/drawing/2014/main" id="{3A9C69FA-4348-144F-9B1B-7A064135FC5B}"/>
              </a:ext>
            </a:extLst>
          </p:cNvPr>
          <p:cNvSpPr/>
          <p:nvPr/>
        </p:nvSpPr>
        <p:spPr>
          <a:xfrm>
            <a:off x="4360222" y="4349460"/>
            <a:ext cx="234779" cy="23477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21" name="Oval 20">
            <a:extLst>
              <a:ext uri="{FF2B5EF4-FFF2-40B4-BE49-F238E27FC236}">
                <a16:creationId xmlns:a16="http://schemas.microsoft.com/office/drawing/2014/main" id="{CE5861CD-6AE2-0B43-A00C-4979E4A87975}"/>
              </a:ext>
            </a:extLst>
          </p:cNvPr>
          <p:cNvSpPr/>
          <p:nvPr/>
        </p:nvSpPr>
        <p:spPr>
          <a:xfrm>
            <a:off x="9743301" y="4816925"/>
            <a:ext cx="234779" cy="23477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22" name="Oval 21">
            <a:extLst>
              <a:ext uri="{FF2B5EF4-FFF2-40B4-BE49-F238E27FC236}">
                <a16:creationId xmlns:a16="http://schemas.microsoft.com/office/drawing/2014/main" id="{855362E8-1EDF-E54F-B2F1-01605EC6E5C7}"/>
              </a:ext>
            </a:extLst>
          </p:cNvPr>
          <p:cNvSpPr/>
          <p:nvPr/>
        </p:nvSpPr>
        <p:spPr>
          <a:xfrm>
            <a:off x="5654588" y="5102612"/>
            <a:ext cx="234779" cy="23477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23" name="Oval 22">
            <a:extLst>
              <a:ext uri="{FF2B5EF4-FFF2-40B4-BE49-F238E27FC236}">
                <a16:creationId xmlns:a16="http://schemas.microsoft.com/office/drawing/2014/main" id="{EBA494BA-9E95-024B-9F7F-4824D371C6D5}"/>
              </a:ext>
            </a:extLst>
          </p:cNvPr>
          <p:cNvSpPr/>
          <p:nvPr/>
        </p:nvSpPr>
        <p:spPr>
          <a:xfrm>
            <a:off x="4375664" y="4817804"/>
            <a:ext cx="234779" cy="23477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24" name="Rectangle 23">
            <a:extLst>
              <a:ext uri="{FF2B5EF4-FFF2-40B4-BE49-F238E27FC236}">
                <a16:creationId xmlns:a16="http://schemas.microsoft.com/office/drawing/2014/main" id="{800C412B-0B1A-3E4F-82E7-F0E9476D2447}"/>
              </a:ext>
            </a:extLst>
          </p:cNvPr>
          <p:cNvSpPr/>
          <p:nvPr/>
        </p:nvSpPr>
        <p:spPr>
          <a:xfrm>
            <a:off x="6053435" y="5051703"/>
            <a:ext cx="3689865" cy="1200329"/>
          </a:xfrm>
          <a:prstGeom prst="rect">
            <a:avLst/>
          </a:prstGeom>
        </p:spPr>
        <p:txBody>
          <a:bodyPr wrap="square">
            <a:spAutoFit/>
          </a:bodyPr>
          <a:lstStyle/>
          <a:p>
            <a:r>
              <a:rPr lang="en-US" sz="1200" dirty="0" err="1">
                <a:solidFill>
                  <a:srgbClr val="0432FF"/>
                </a:solidFill>
              </a:rPr>
              <a:t>strftime</a:t>
            </a:r>
            <a:r>
              <a:rPr lang="en-US" sz="1200" dirty="0">
                <a:solidFill>
                  <a:srgbClr val="0432FF"/>
                </a:solidFill>
              </a:rPr>
              <a:t>() </a:t>
            </a:r>
            <a:r>
              <a:rPr lang="en-US" sz="1200" dirty="0"/>
              <a:t>returns a string representing the date and time, controlled by an explicit format string. The characters with the % signs (are known as </a:t>
            </a:r>
            <a:r>
              <a:rPr lang="en-US" sz="1200" i="1" dirty="0">
                <a:solidFill>
                  <a:srgbClr val="0432FF"/>
                </a:solidFill>
              </a:rPr>
              <a:t>directives- </a:t>
            </a:r>
            <a:r>
              <a:rPr lang="en-US" sz="1200" i="1" dirty="0"/>
              <a:t>must be strings and in quotes</a:t>
            </a:r>
            <a:r>
              <a:rPr lang="en-US" sz="1200" dirty="0"/>
              <a:t>) all have specific meaning</a:t>
            </a:r>
            <a:r>
              <a:rPr lang="en-US" sz="1200" dirty="0">
                <a:latin typeface="Arial" panose="020B0604020202020204" pitchFamily="34" charset="0"/>
              </a:rPr>
              <a:t>. For instance </a:t>
            </a:r>
            <a:r>
              <a:rPr lang="en-US" sz="1200" dirty="0">
                <a:solidFill>
                  <a:srgbClr val="0432FF"/>
                </a:solidFill>
                <a:latin typeface="Arial" panose="020B0604020202020204" pitchFamily="34" charset="0"/>
              </a:rPr>
              <a:t>%z </a:t>
            </a:r>
            <a:r>
              <a:rPr lang="en-US" sz="1200" dirty="0">
                <a:latin typeface="Arial" panose="020B0604020202020204" pitchFamily="34" charset="0"/>
              </a:rPr>
              <a:t>represents the time zone offset from UTC (</a:t>
            </a:r>
            <a:r>
              <a:rPr lang="en-US" sz="1200" b="1" i="1" dirty="0">
                <a:solidFill>
                  <a:srgbClr val="C00000"/>
                </a:solidFill>
                <a:latin typeface="Arial" panose="020B0604020202020204" pitchFamily="34" charset="0"/>
              </a:rPr>
              <a:t>See next slide for ref</a:t>
            </a:r>
            <a:r>
              <a:rPr lang="en-US" sz="1200" i="1" dirty="0">
                <a:solidFill>
                  <a:srgbClr val="C00000"/>
                </a:solidFill>
                <a:latin typeface="Arial" panose="020B0604020202020204" pitchFamily="34" charset="0"/>
              </a:rPr>
              <a:t>)</a:t>
            </a:r>
            <a:endParaRPr lang="en-US" sz="1200" i="1" dirty="0">
              <a:solidFill>
                <a:srgbClr val="C00000"/>
              </a:solidFill>
            </a:endParaRPr>
          </a:p>
        </p:txBody>
      </p:sp>
      <p:sp>
        <p:nvSpPr>
          <p:cNvPr id="26" name="Rectangle 25">
            <a:extLst>
              <a:ext uri="{FF2B5EF4-FFF2-40B4-BE49-F238E27FC236}">
                <a16:creationId xmlns:a16="http://schemas.microsoft.com/office/drawing/2014/main" id="{63259D08-4F3E-7644-BCB7-FB0E09C8BA1F}"/>
              </a:ext>
            </a:extLst>
          </p:cNvPr>
          <p:cNvSpPr/>
          <p:nvPr/>
        </p:nvSpPr>
        <p:spPr>
          <a:xfrm>
            <a:off x="3314574" y="6523683"/>
            <a:ext cx="3486917" cy="307777"/>
          </a:xfrm>
          <a:prstGeom prst="rect">
            <a:avLst/>
          </a:prstGeom>
          <a:solidFill>
            <a:schemeClr val="accent1">
              <a:lumMod val="20000"/>
              <a:lumOff val="80000"/>
            </a:schemeClr>
          </a:solidFill>
          <a:ln>
            <a:solidFill>
              <a:schemeClr val="tx1"/>
            </a:solidFill>
          </a:ln>
        </p:spPr>
        <p:txBody>
          <a:bodyPr wrap="none">
            <a:spAutoFit/>
          </a:bodyPr>
          <a:lstStyle/>
          <a:p>
            <a:r>
              <a:rPr lang="en-US" sz="1400" dirty="0"/>
              <a:t>‘('%a, %d %b %Y %H:%M:%S %Z (%z)'</a:t>
            </a:r>
          </a:p>
        </p:txBody>
      </p:sp>
      <p:sp>
        <p:nvSpPr>
          <p:cNvPr id="27" name="Rectangle 26">
            <a:extLst>
              <a:ext uri="{FF2B5EF4-FFF2-40B4-BE49-F238E27FC236}">
                <a16:creationId xmlns:a16="http://schemas.microsoft.com/office/drawing/2014/main" id="{D3693BB4-2AA1-1A4B-BACE-C5A2F96B9397}"/>
              </a:ext>
            </a:extLst>
          </p:cNvPr>
          <p:cNvSpPr/>
          <p:nvPr/>
        </p:nvSpPr>
        <p:spPr>
          <a:xfrm>
            <a:off x="7164858" y="6509474"/>
            <a:ext cx="4922108" cy="307777"/>
          </a:xfrm>
          <a:prstGeom prst="rect">
            <a:avLst/>
          </a:prstGeom>
          <a:solidFill>
            <a:schemeClr val="accent3">
              <a:lumMod val="20000"/>
              <a:lumOff val="80000"/>
            </a:schemeClr>
          </a:solidFill>
          <a:ln>
            <a:solidFill>
              <a:schemeClr val="tx1"/>
            </a:solidFill>
          </a:ln>
        </p:spPr>
        <p:txBody>
          <a:bodyPr wrap="square">
            <a:spAutoFit/>
          </a:bodyPr>
          <a:lstStyle/>
          <a:p>
            <a:r>
              <a:rPr lang="en-US" sz="1400" dirty="0"/>
              <a:t>EST Current Time = Tue, 01 Jan 2019 18:22:12 EST (-0500)</a:t>
            </a:r>
          </a:p>
        </p:txBody>
      </p:sp>
      <p:pic>
        <p:nvPicPr>
          <p:cNvPr id="29" name="Graphic 28" descr="Line Arrow: Slight curve">
            <a:extLst>
              <a:ext uri="{FF2B5EF4-FFF2-40B4-BE49-F238E27FC236}">
                <a16:creationId xmlns:a16="http://schemas.microsoft.com/office/drawing/2014/main" id="{3EAC4B04-9520-984D-BF7B-58F7816F48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1491" y="6526929"/>
            <a:ext cx="301284" cy="301284"/>
          </a:xfrm>
          <a:prstGeom prst="rect">
            <a:avLst/>
          </a:prstGeom>
        </p:spPr>
      </p:pic>
      <p:sp>
        <p:nvSpPr>
          <p:cNvPr id="30" name="TextBox 29">
            <a:extLst>
              <a:ext uri="{FF2B5EF4-FFF2-40B4-BE49-F238E27FC236}">
                <a16:creationId xmlns:a16="http://schemas.microsoft.com/office/drawing/2014/main" id="{1E3660EF-121F-0249-BA9A-CB23DEE28499}"/>
              </a:ext>
            </a:extLst>
          </p:cNvPr>
          <p:cNvSpPr txBox="1"/>
          <p:nvPr/>
        </p:nvSpPr>
        <p:spPr>
          <a:xfrm>
            <a:off x="3828445" y="6216019"/>
            <a:ext cx="7207767" cy="338554"/>
          </a:xfrm>
          <a:prstGeom prst="rect">
            <a:avLst/>
          </a:prstGeom>
          <a:noFill/>
        </p:spPr>
        <p:txBody>
          <a:bodyPr wrap="square" rtlCol="0">
            <a:spAutoFit/>
          </a:bodyPr>
          <a:lstStyle/>
          <a:p>
            <a:pPr algn="ctr"/>
            <a:r>
              <a:rPr lang="en-US" sz="1600" u="sng" dirty="0">
                <a:latin typeface="Bradley Hand" pitchFamily="2" charset="77"/>
              </a:rPr>
              <a:t> A Second Example with different formatting</a:t>
            </a:r>
          </a:p>
        </p:txBody>
      </p:sp>
      <p:sp>
        <p:nvSpPr>
          <p:cNvPr id="31" name="TextBox 30">
            <a:extLst>
              <a:ext uri="{FF2B5EF4-FFF2-40B4-BE49-F238E27FC236}">
                <a16:creationId xmlns:a16="http://schemas.microsoft.com/office/drawing/2014/main" id="{457269A1-F602-344B-A764-2506BC096B4B}"/>
              </a:ext>
            </a:extLst>
          </p:cNvPr>
          <p:cNvSpPr txBox="1"/>
          <p:nvPr/>
        </p:nvSpPr>
        <p:spPr>
          <a:xfrm>
            <a:off x="9354794" y="6203777"/>
            <a:ext cx="2025137" cy="338554"/>
          </a:xfrm>
          <a:prstGeom prst="rect">
            <a:avLst/>
          </a:prstGeom>
          <a:noFill/>
        </p:spPr>
        <p:txBody>
          <a:bodyPr wrap="square" rtlCol="0">
            <a:spAutoFit/>
          </a:bodyPr>
          <a:lstStyle/>
          <a:p>
            <a:pPr algn="ctr"/>
            <a:r>
              <a:rPr lang="en-US" sz="1600" u="sng" dirty="0">
                <a:latin typeface="Bradley Hand" pitchFamily="2" charset="77"/>
              </a:rPr>
              <a:t>Code Output</a:t>
            </a:r>
          </a:p>
        </p:txBody>
      </p:sp>
    </p:spTree>
    <p:extLst>
      <p:ext uri="{BB962C8B-B14F-4D97-AF65-F5344CB8AC3E}">
        <p14:creationId xmlns:p14="http://schemas.microsoft.com/office/powerpoint/2010/main" val="3464194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7F94C8-1593-D342-9780-1837857B618E}"/>
              </a:ext>
            </a:extLst>
          </p:cNvPr>
          <p:cNvPicPr>
            <a:picLocks noChangeAspect="1"/>
          </p:cNvPicPr>
          <p:nvPr/>
        </p:nvPicPr>
        <p:blipFill>
          <a:blip r:embed="rId2"/>
          <a:stretch>
            <a:fillRect/>
          </a:stretch>
        </p:blipFill>
        <p:spPr>
          <a:xfrm>
            <a:off x="1893158" y="416011"/>
            <a:ext cx="7886700" cy="6248400"/>
          </a:xfrm>
          <a:prstGeom prst="rect">
            <a:avLst/>
          </a:prstGeom>
          <a:ln>
            <a:solidFill>
              <a:schemeClr val="tx1"/>
            </a:solidFill>
          </a:ln>
        </p:spPr>
      </p:pic>
      <p:sp>
        <p:nvSpPr>
          <p:cNvPr id="3" name="Rectangle 2">
            <a:extLst>
              <a:ext uri="{FF2B5EF4-FFF2-40B4-BE49-F238E27FC236}">
                <a16:creationId xmlns:a16="http://schemas.microsoft.com/office/drawing/2014/main" id="{5B98BB43-D4B4-2B4A-A63D-044B28FDE8FB}"/>
              </a:ext>
            </a:extLst>
          </p:cNvPr>
          <p:cNvSpPr/>
          <p:nvPr/>
        </p:nvSpPr>
        <p:spPr>
          <a:xfrm>
            <a:off x="2763998" y="-2748"/>
            <a:ext cx="6664004" cy="369332"/>
          </a:xfrm>
          <a:prstGeom prst="rect">
            <a:avLst/>
          </a:prstGeom>
        </p:spPr>
        <p:txBody>
          <a:bodyPr wrap="none">
            <a:spAutoFit/>
          </a:bodyPr>
          <a:lstStyle/>
          <a:p>
            <a:r>
              <a:rPr lang="en-US" b="1" u="sng" dirty="0" err="1">
                <a:solidFill>
                  <a:srgbClr val="0432FF"/>
                </a:solidFill>
                <a:latin typeface="Courier New" panose="02070309020205020404" pitchFamily="49" charset="0"/>
              </a:rPr>
              <a:t>Strftime</a:t>
            </a:r>
            <a:r>
              <a:rPr lang="en-US" b="1" u="sng" dirty="0">
                <a:solidFill>
                  <a:srgbClr val="0432FF"/>
                </a:solidFill>
                <a:latin typeface="Courier New" panose="02070309020205020404" pitchFamily="49" charset="0"/>
              </a:rPr>
              <a:t> </a:t>
            </a:r>
            <a:r>
              <a:rPr lang="en-US" b="1" u="sng" dirty="0">
                <a:solidFill>
                  <a:srgbClr val="222222"/>
                </a:solidFill>
                <a:latin typeface="Courier New" panose="02070309020205020404" pitchFamily="49" charset="0"/>
              </a:rPr>
              <a:t>string formatting directives (</a:t>
            </a:r>
            <a:r>
              <a:rPr lang="en-US" b="1" i="1" u="sng" dirty="0">
                <a:solidFill>
                  <a:srgbClr val="0432FF"/>
                </a:solidFill>
                <a:latin typeface="Courier New" panose="02070309020205020404" pitchFamily="49" charset="0"/>
              </a:rPr>
              <a:t>slide 1</a:t>
            </a:r>
            <a:r>
              <a:rPr lang="en-US" b="1" dirty="0">
                <a:solidFill>
                  <a:srgbClr val="222222"/>
                </a:solidFill>
                <a:latin typeface="Courier New" panose="02070309020205020404" pitchFamily="49" charset="0"/>
              </a:rPr>
              <a:t>)</a:t>
            </a:r>
            <a:endParaRPr lang="en-US" dirty="0"/>
          </a:p>
        </p:txBody>
      </p:sp>
    </p:spTree>
    <p:extLst>
      <p:ext uri="{BB962C8B-B14F-4D97-AF65-F5344CB8AC3E}">
        <p14:creationId xmlns:p14="http://schemas.microsoft.com/office/powerpoint/2010/main" val="340571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1866F-9FAE-8641-A3CD-8F4298F21EBA}"/>
              </a:ext>
            </a:extLst>
          </p:cNvPr>
          <p:cNvSpPr>
            <a:spLocks noGrp="1"/>
          </p:cNvSpPr>
          <p:nvPr>
            <p:ph type="title"/>
          </p:nvPr>
        </p:nvSpPr>
        <p:spPr>
          <a:xfrm>
            <a:off x="2880485" y="841375"/>
            <a:ext cx="6230857" cy="1230570"/>
          </a:xfrm>
        </p:spPr>
        <p:txBody>
          <a:bodyPr anchor="t">
            <a:normAutofit/>
          </a:bodyPr>
          <a:lstStyle/>
          <a:p>
            <a:pPr algn="l"/>
            <a:r>
              <a:rPr lang="en-US" sz="2800">
                <a:solidFill>
                  <a:schemeClr val="accent1"/>
                </a:solidFill>
              </a:rPr>
              <a:t>How to work with Date and Time in Python</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1CDD5CF4-867D-8A4A-8850-FF2C6FC4D902}"/>
              </a:ext>
            </a:extLst>
          </p:cNvPr>
          <p:cNvSpPr>
            <a:spLocks noGrp="1"/>
          </p:cNvSpPr>
          <p:nvPr>
            <p:ph idx="1"/>
          </p:nvPr>
        </p:nvSpPr>
        <p:spPr>
          <a:xfrm>
            <a:off x="2880487" y="2249046"/>
            <a:ext cx="6123783" cy="3802762"/>
          </a:xfrm>
        </p:spPr>
        <p:txBody>
          <a:bodyPr anchor="t">
            <a:normAutofit lnSpcReduction="10000"/>
          </a:bodyPr>
          <a:lstStyle/>
          <a:p>
            <a:r>
              <a:rPr lang="en-US" sz="1600" dirty="0"/>
              <a:t>The Python built-in datetime module supplies classes for manipulating date and time</a:t>
            </a:r>
          </a:p>
          <a:p>
            <a:r>
              <a:rPr lang="en-US" sz="1600" dirty="0"/>
              <a:t>There are two types of date and time objects:</a:t>
            </a:r>
          </a:p>
          <a:p>
            <a:pPr lvl="1"/>
            <a:r>
              <a:rPr lang="en-US" dirty="0">
                <a:solidFill>
                  <a:srgbClr val="0432FF"/>
                </a:solidFill>
              </a:rPr>
              <a:t>Naive</a:t>
            </a:r>
            <a:r>
              <a:rPr lang="en-US" dirty="0"/>
              <a:t> – can not locate itself relative to other date/time objects. Ignores ultimate reality outside of  its own</a:t>
            </a:r>
          </a:p>
          <a:p>
            <a:pPr lvl="1"/>
            <a:r>
              <a:rPr lang="en-US" dirty="0">
                <a:solidFill>
                  <a:srgbClr val="0432FF"/>
                </a:solidFill>
              </a:rPr>
              <a:t>Aware</a:t>
            </a:r>
            <a:r>
              <a:rPr lang="en-US" dirty="0"/>
              <a:t> -- knows about things like time zones and daylight savings time information, thus it can locate itself relative to other </a:t>
            </a:r>
            <a:r>
              <a:rPr lang="en-US" i="1" dirty="0"/>
              <a:t>aware objects</a:t>
            </a:r>
            <a:r>
              <a:rPr lang="en-US" dirty="0"/>
              <a:t>. Represents a specific moment in time that is NOT open to interpretation.</a:t>
            </a:r>
          </a:p>
          <a:p>
            <a:r>
              <a:rPr lang="en-US" sz="1600" dirty="0"/>
              <a:t>There is also a popular external library for time zone manipulation that we will learn about called </a:t>
            </a:r>
            <a:r>
              <a:rPr lang="en-US" sz="1600" dirty="0" err="1">
                <a:solidFill>
                  <a:srgbClr val="0432FF"/>
                </a:solidFill>
              </a:rPr>
              <a:t>pytz</a:t>
            </a:r>
            <a:endParaRPr lang="en-US" sz="1600" dirty="0">
              <a:solidFill>
                <a:srgbClr val="0432FF"/>
              </a:solidFill>
            </a:endParaRPr>
          </a:p>
        </p:txBody>
      </p:sp>
    </p:spTree>
    <p:extLst>
      <p:ext uri="{BB962C8B-B14F-4D97-AF65-F5344CB8AC3E}">
        <p14:creationId xmlns:p14="http://schemas.microsoft.com/office/powerpoint/2010/main" val="3351731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1CEE3-169F-8149-995F-64AFF869FEA0}"/>
              </a:ext>
            </a:extLst>
          </p:cNvPr>
          <p:cNvPicPr>
            <a:picLocks noChangeAspect="1"/>
          </p:cNvPicPr>
          <p:nvPr/>
        </p:nvPicPr>
        <p:blipFill>
          <a:blip r:embed="rId2"/>
          <a:stretch>
            <a:fillRect/>
          </a:stretch>
        </p:blipFill>
        <p:spPr>
          <a:xfrm>
            <a:off x="2159000" y="971550"/>
            <a:ext cx="7874000" cy="4914900"/>
          </a:xfrm>
          <a:prstGeom prst="rect">
            <a:avLst/>
          </a:prstGeom>
          <a:ln>
            <a:solidFill>
              <a:schemeClr val="tx1"/>
            </a:solidFill>
          </a:ln>
        </p:spPr>
      </p:pic>
      <p:sp>
        <p:nvSpPr>
          <p:cNvPr id="3" name="Rectangle 2">
            <a:extLst>
              <a:ext uri="{FF2B5EF4-FFF2-40B4-BE49-F238E27FC236}">
                <a16:creationId xmlns:a16="http://schemas.microsoft.com/office/drawing/2014/main" id="{3F099F31-3611-CD46-86D9-E9EAC8B1F996}"/>
              </a:ext>
            </a:extLst>
          </p:cNvPr>
          <p:cNvSpPr/>
          <p:nvPr/>
        </p:nvSpPr>
        <p:spPr>
          <a:xfrm>
            <a:off x="2763998" y="330885"/>
            <a:ext cx="6664004" cy="369332"/>
          </a:xfrm>
          <a:prstGeom prst="rect">
            <a:avLst/>
          </a:prstGeom>
        </p:spPr>
        <p:txBody>
          <a:bodyPr wrap="none">
            <a:spAutoFit/>
          </a:bodyPr>
          <a:lstStyle/>
          <a:p>
            <a:r>
              <a:rPr lang="en-US" b="1" u="sng" dirty="0" err="1">
                <a:solidFill>
                  <a:srgbClr val="0432FF"/>
                </a:solidFill>
                <a:latin typeface="Courier New" panose="02070309020205020404" pitchFamily="49" charset="0"/>
              </a:rPr>
              <a:t>Strftime</a:t>
            </a:r>
            <a:r>
              <a:rPr lang="en-US" b="1" u="sng" dirty="0">
                <a:solidFill>
                  <a:srgbClr val="0432FF"/>
                </a:solidFill>
                <a:latin typeface="Courier New" panose="02070309020205020404" pitchFamily="49" charset="0"/>
              </a:rPr>
              <a:t> </a:t>
            </a:r>
            <a:r>
              <a:rPr lang="en-US" b="1" u="sng" dirty="0">
                <a:solidFill>
                  <a:srgbClr val="222222"/>
                </a:solidFill>
                <a:latin typeface="Courier New" panose="02070309020205020404" pitchFamily="49" charset="0"/>
              </a:rPr>
              <a:t>string formatting directives (</a:t>
            </a:r>
            <a:r>
              <a:rPr lang="en-US" b="1" i="1" u="sng" dirty="0">
                <a:solidFill>
                  <a:srgbClr val="0432FF"/>
                </a:solidFill>
                <a:latin typeface="Courier New" panose="02070309020205020404" pitchFamily="49" charset="0"/>
              </a:rPr>
              <a:t>slide 2</a:t>
            </a:r>
            <a:r>
              <a:rPr lang="en-US" b="1" dirty="0">
                <a:solidFill>
                  <a:srgbClr val="222222"/>
                </a:solidFill>
                <a:latin typeface="Courier New" panose="02070309020205020404" pitchFamily="49" charset="0"/>
              </a:rPr>
              <a:t>)</a:t>
            </a:r>
            <a:endParaRPr lang="en-US" dirty="0"/>
          </a:p>
        </p:txBody>
      </p:sp>
    </p:spTree>
    <p:extLst>
      <p:ext uri="{BB962C8B-B14F-4D97-AF65-F5344CB8AC3E}">
        <p14:creationId xmlns:p14="http://schemas.microsoft.com/office/powerpoint/2010/main" val="2544814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B9C3-D09A-5E4C-BF90-76D2C5900D23}"/>
              </a:ext>
            </a:extLst>
          </p:cNvPr>
          <p:cNvSpPr txBox="1">
            <a:spLocks/>
          </p:cNvSpPr>
          <p:nvPr/>
        </p:nvSpPr>
        <p:spPr>
          <a:xfrm>
            <a:off x="1352871" y="0"/>
            <a:ext cx="8223616" cy="838543"/>
          </a:xfrm>
          <a:prstGeom prst="rect">
            <a:avLst/>
          </a:prstGeom>
        </p:spPr>
        <p:txBody>
          <a:bodyPr vert="horz" lIns="228600" tIns="228600" rIns="228600" bIns="228600" rtlCol="0" anchor="ctr">
            <a:normAutofit fontScale="825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Comparing Time zones using “</a:t>
            </a:r>
            <a:r>
              <a:rPr lang="en-US" dirty="0" err="1"/>
              <a:t>pytz</a:t>
            </a:r>
            <a:r>
              <a:rPr lang="en-US" dirty="0"/>
              <a:t>”</a:t>
            </a:r>
          </a:p>
        </p:txBody>
      </p:sp>
      <p:pic>
        <p:nvPicPr>
          <p:cNvPr id="3" name="Picture 2">
            <a:extLst>
              <a:ext uri="{FF2B5EF4-FFF2-40B4-BE49-F238E27FC236}">
                <a16:creationId xmlns:a16="http://schemas.microsoft.com/office/drawing/2014/main" id="{89D8DF02-BDCB-9345-AA14-99C855D5FD4F}"/>
              </a:ext>
            </a:extLst>
          </p:cNvPr>
          <p:cNvPicPr>
            <a:picLocks noChangeAspect="1"/>
          </p:cNvPicPr>
          <p:nvPr/>
        </p:nvPicPr>
        <p:blipFill>
          <a:blip r:embed="rId2"/>
          <a:stretch>
            <a:fillRect/>
          </a:stretch>
        </p:blipFill>
        <p:spPr>
          <a:xfrm>
            <a:off x="418242" y="838543"/>
            <a:ext cx="6388100" cy="5372100"/>
          </a:xfrm>
          <a:prstGeom prst="rect">
            <a:avLst/>
          </a:prstGeom>
          <a:ln>
            <a:solidFill>
              <a:schemeClr val="tx1"/>
            </a:solidFill>
          </a:ln>
        </p:spPr>
      </p:pic>
      <p:pic>
        <p:nvPicPr>
          <p:cNvPr id="4" name="Picture 3">
            <a:extLst>
              <a:ext uri="{FF2B5EF4-FFF2-40B4-BE49-F238E27FC236}">
                <a16:creationId xmlns:a16="http://schemas.microsoft.com/office/drawing/2014/main" id="{F8E7550A-0FD2-5B40-9B9C-2DD34219F332}"/>
              </a:ext>
            </a:extLst>
          </p:cNvPr>
          <p:cNvPicPr>
            <a:picLocks noChangeAspect="1"/>
          </p:cNvPicPr>
          <p:nvPr/>
        </p:nvPicPr>
        <p:blipFill>
          <a:blip r:embed="rId3"/>
          <a:stretch>
            <a:fillRect/>
          </a:stretch>
        </p:blipFill>
        <p:spPr>
          <a:xfrm>
            <a:off x="7906437" y="838543"/>
            <a:ext cx="3340100" cy="1346200"/>
          </a:xfrm>
          <a:prstGeom prst="rect">
            <a:avLst/>
          </a:prstGeom>
          <a:ln>
            <a:solidFill>
              <a:schemeClr val="tx1"/>
            </a:solidFill>
          </a:ln>
        </p:spPr>
      </p:pic>
      <p:sp>
        <p:nvSpPr>
          <p:cNvPr id="5" name="Oval 4">
            <a:extLst>
              <a:ext uri="{FF2B5EF4-FFF2-40B4-BE49-F238E27FC236}">
                <a16:creationId xmlns:a16="http://schemas.microsoft.com/office/drawing/2014/main" id="{03201132-7637-1D47-82EB-1AE3EB870587}"/>
              </a:ext>
            </a:extLst>
          </p:cNvPr>
          <p:cNvSpPr/>
          <p:nvPr/>
        </p:nvSpPr>
        <p:spPr>
          <a:xfrm>
            <a:off x="7623581" y="838543"/>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 name="Oval 5">
            <a:extLst>
              <a:ext uri="{FF2B5EF4-FFF2-40B4-BE49-F238E27FC236}">
                <a16:creationId xmlns:a16="http://schemas.microsoft.com/office/drawing/2014/main" id="{B5A18C30-3AB7-8F47-83B0-24219FA325C5}"/>
              </a:ext>
            </a:extLst>
          </p:cNvPr>
          <p:cNvSpPr/>
          <p:nvPr/>
        </p:nvSpPr>
        <p:spPr>
          <a:xfrm>
            <a:off x="2969203" y="2893883"/>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7" name="Oval 6">
            <a:extLst>
              <a:ext uri="{FF2B5EF4-FFF2-40B4-BE49-F238E27FC236}">
                <a16:creationId xmlns:a16="http://schemas.microsoft.com/office/drawing/2014/main" id="{E2E5DAB6-2D99-4D48-9E26-F0290574501D}"/>
              </a:ext>
            </a:extLst>
          </p:cNvPr>
          <p:cNvSpPr/>
          <p:nvPr/>
        </p:nvSpPr>
        <p:spPr>
          <a:xfrm>
            <a:off x="3203982" y="3957249"/>
            <a:ext cx="234779" cy="23477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8" name="Oval 7">
            <a:extLst>
              <a:ext uri="{FF2B5EF4-FFF2-40B4-BE49-F238E27FC236}">
                <a16:creationId xmlns:a16="http://schemas.microsoft.com/office/drawing/2014/main" id="{A9A19563-0173-FF44-A2AF-225557DD330C}"/>
              </a:ext>
            </a:extLst>
          </p:cNvPr>
          <p:cNvSpPr/>
          <p:nvPr/>
        </p:nvSpPr>
        <p:spPr>
          <a:xfrm>
            <a:off x="7630571" y="1133045"/>
            <a:ext cx="234779" cy="23477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9" name="Oval 8">
            <a:extLst>
              <a:ext uri="{FF2B5EF4-FFF2-40B4-BE49-F238E27FC236}">
                <a16:creationId xmlns:a16="http://schemas.microsoft.com/office/drawing/2014/main" id="{B15993D3-B078-7740-B77F-BC6126E0A2A8}"/>
              </a:ext>
            </a:extLst>
          </p:cNvPr>
          <p:cNvSpPr/>
          <p:nvPr/>
        </p:nvSpPr>
        <p:spPr>
          <a:xfrm>
            <a:off x="7647619" y="1409013"/>
            <a:ext cx="234779" cy="23477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0" name="Oval 9">
            <a:extLst>
              <a:ext uri="{FF2B5EF4-FFF2-40B4-BE49-F238E27FC236}">
                <a16:creationId xmlns:a16="http://schemas.microsoft.com/office/drawing/2014/main" id="{166F4BBD-65BF-D048-AF1E-737B414866F4}"/>
              </a:ext>
            </a:extLst>
          </p:cNvPr>
          <p:cNvSpPr/>
          <p:nvPr/>
        </p:nvSpPr>
        <p:spPr>
          <a:xfrm>
            <a:off x="3203982" y="4949223"/>
            <a:ext cx="234779" cy="23477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1" name="Oval 10">
            <a:extLst>
              <a:ext uri="{FF2B5EF4-FFF2-40B4-BE49-F238E27FC236}">
                <a16:creationId xmlns:a16="http://schemas.microsoft.com/office/drawing/2014/main" id="{A3E0B78C-6F9A-C349-88D3-EE3A833CFC38}"/>
              </a:ext>
            </a:extLst>
          </p:cNvPr>
          <p:cNvSpPr/>
          <p:nvPr/>
        </p:nvSpPr>
        <p:spPr>
          <a:xfrm>
            <a:off x="7647618" y="1662325"/>
            <a:ext cx="234779" cy="23477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12" name="Oval 11">
            <a:extLst>
              <a:ext uri="{FF2B5EF4-FFF2-40B4-BE49-F238E27FC236}">
                <a16:creationId xmlns:a16="http://schemas.microsoft.com/office/drawing/2014/main" id="{977875D5-623D-1E40-84A0-8686E7DFED76}"/>
              </a:ext>
            </a:extLst>
          </p:cNvPr>
          <p:cNvSpPr/>
          <p:nvPr/>
        </p:nvSpPr>
        <p:spPr>
          <a:xfrm>
            <a:off x="3438761" y="5975865"/>
            <a:ext cx="234779" cy="23477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13" name="Oval 12">
            <a:extLst>
              <a:ext uri="{FF2B5EF4-FFF2-40B4-BE49-F238E27FC236}">
                <a16:creationId xmlns:a16="http://schemas.microsoft.com/office/drawing/2014/main" id="{6FC1EBBA-C121-8A43-A252-33E4F80A6145}"/>
              </a:ext>
            </a:extLst>
          </p:cNvPr>
          <p:cNvSpPr/>
          <p:nvPr/>
        </p:nvSpPr>
        <p:spPr>
          <a:xfrm>
            <a:off x="5978610" y="3704278"/>
            <a:ext cx="234779" cy="23477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14" name="Oval 13">
            <a:extLst>
              <a:ext uri="{FF2B5EF4-FFF2-40B4-BE49-F238E27FC236}">
                <a16:creationId xmlns:a16="http://schemas.microsoft.com/office/drawing/2014/main" id="{5885AF8A-2C12-314A-8AAA-09D6921FB0D8}"/>
              </a:ext>
            </a:extLst>
          </p:cNvPr>
          <p:cNvSpPr/>
          <p:nvPr/>
        </p:nvSpPr>
        <p:spPr>
          <a:xfrm>
            <a:off x="7647618" y="2730154"/>
            <a:ext cx="234779" cy="23477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15" name="TextBox 14">
            <a:extLst>
              <a:ext uri="{FF2B5EF4-FFF2-40B4-BE49-F238E27FC236}">
                <a16:creationId xmlns:a16="http://schemas.microsoft.com/office/drawing/2014/main" id="{742CFE0D-733F-C14B-AABE-C8B0F9D92DFD}"/>
              </a:ext>
            </a:extLst>
          </p:cNvPr>
          <p:cNvSpPr txBox="1"/>
          <p:nvPr/>
        </p:nvSpPr>
        <p:spPr>
          <a:xfrm>
            <a:off x="7994822" y="2656703"/>
            <a:ext cx="3867664" cy="2677656"/>
          </a:xfrm>
          <a:prstGeom prst="rect">
            <a:avLst/>
          </a:prstGeom>
          <a:noFill/>
        </p:spPr>
        <p:txBody>
          <a:bodyPr wrap="square" rtlCol="0">
            <a:spAutoFit/>
          </a:bodyPr>
          <a:lstStyle/>
          <a:p>
            <a:r>
              <a:rPr lang="en-US" sz="1400" dirty="0" err="1">
                <a:solidFill>
                  <a:srgbClr val="0432FF"/>
                </a:solidFill>
                <a:latin typeface="Arial" panose="020B0604020202020204" pitchFamily="34" charset="0"/>
                <a:cs typeface="Arial" panose="020B0604020202020204" pitchFamily="34" charset="0"/>
              </a:rPr>
              <a:t>datetime.astimezone</a:t>
            </a:r>
            <a:r>
              <a:rPr lang="en-US" sz="1400" dirty="0">
                <a:solidFill>
                  <a:srgbClr val="0432FF"/>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is a method from python’s </a:t>
            </a:r>
            <a:r>
              <a:rPr lang="en-US" sz="1400" dirty="0">
                <a:solidFill>
                  <a:srgbClr val="0432FF"/>
                </a:solidFill>
                <a:latin typeface="Arial" panose="020B0604020202020204" pitchFamily="34" charset="0"/>
                <a:cs typeface="Arial" panose="020B0604020202020204" pitchFamily="34" charset="0"/>
              </a:rPr>
              <a:t>datetime module </a:t>
            </a:r>
            <a:r>
              <a:rPr lang="en-US" sz="1400" dirty="0">
                <a:latin typeface="Arial" panose="020B0604020202020204" pitchFamily="34" charset="0"/>
                <a:cs typeface="Arial" panose="020B0604020202020204" pitchFamily="34" charset="0"/>
              </a:rPr>
              <a:t>and it returns a datetime object with new tzinfo attribute </a:t>
            </a:r>
            <a:r>
              <a:rPr lang="en-US" sz="1400" i="1" dirty="0" err="1">
                <a:latin typeface="Arial" panose="020B0604020202020204" pitchFamily="34" charset="0"/>
                <a:cs typeface="Arial" panose="020B0604020202020204" pitchFamily="34" charset="0"/>
              </a:rPr>
              <a:t>tz</a:t>
            </a:r>
            <a:r>
              <a:rPr lang="en-US" sz="1400" dirty="0">
                <a:latin typeface="Arial" panose="020B0604020202020204" pitchFamily="34" charset="0"/>
                <a:cs typeface="Arial" panose="020B0604020202020204" pitchFamily="34" charset="0"/>
              </a:rPr>
              <a:t>, adjusting the date and time data so the result is the same UTC time as </a:t>
            </a:r>
            <a:r>
              <a:rPr lang="en-US" sz="1400" i="1" dirty="0">
                <a:latin typeface="Arial" panose="020B0604020202020204" pitchFamily="34" charset="0"/>
                <a:cs typeface="Arial" panose="020B0604020202020204" pitchFamily="34" charset="0"/>
              </a:rPr>
              <a:t>self</a:t>
            </a:r>
            <a:r>
              <a:rPr lang="en-US" sz="1400" dirty="0">
                <a:latin typeface="Arial" panose="020B0604020202020204" pitchFamily="34" charset="0"/>
                <a:cs typeface="Arial" panose="020B0604020202020204" pitchFamily="34" charset="0"/>
              </a:rPr>
              <a:t>, but in </a:t>
            </a:r>
            <a:r>
              <a:rPr lang="en-US" sz="1400" i="1" dirty="0" err="1">
                <a:latin typeface="Arial" panose="020B0604020202020204" pitchFamily="34" charset="0"/>
                <a:cs typeface="Arial" panose="020B0604020202020204" pitchFamily="34" charset="0"/>
              </a:rPr>
              <a:t>tz</a:t>
            </a:r>
            <a:r>
              <a:rPr lang="en-US" sz="1400" dirty="0" err="1">
                <a:latin typeface="Arial" panose="020B0604020202020204" pitchFamily="34" charset="0"/>
                <a:cs typeface="Arial" panose="020B0604020202020204" pitchFamily="34" charset="0"/>
              </a:rPr>
              <a:t>’s</a:t>
            </a:r>
            <a:r>
              <a:rPr lang="en-US" sz="1400" dirty="0">
                <a:latin typeface="Arial" panose="020B0604020202020204" pitchFamily="34" charset="0"/>
                <a:cs typeface="Arial" panose="020B0604020202020204" pitchFamily="34" charset="0"/>
              </a:rPr>
              <a:t> local time.</a:t>
            </a:r>
          </a:p>
          <a:p>
            <a:r>
              <a:rPr lang="en-US" sz="1400" dirty="0">
                <a:latin typeface="Arial" panose="020B0604020202020204" pitchFamily="34" charset="0"/>
                <a:cs typeface="Arial" panose="020B0604020202020204" pitchFamily="34" charset="0"/>
              </a:rPr>
              <a:t>In </a:t>
            </a:r>
            <a:r>
              <a:rPr lang="en-US" sz="1400" dirty="0" err="1">
                <a:solidFill>
                  <a:srgbClr val="0432FF"/>
                </a:solidFill>
                <a:latin typeface="Arial" panose="020B0604020202020204" pitchFamily="34" charset="0"/>
                <a:cs typeface="Arial" panose="020B0604020202020204" pitchFamily="34" charset="0"/>
              </a:rPr>
              <a:t>pytz</a:t>
            </a:r>
            <a:r>
              <a:rPr lang="en-US" sz="1400" dirty="0">
                <a:solidFill>
                  <a:srgbClr val="0432FF"/>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it is a way of converting an existing localized time. We do this here by passing it  out </a:t>
            </a:r>
            <a:r>
              <a:rPr lang="en-US" sz="1400" dirty="0">
                <a:solidFill>
                  <a:srgbClr val="0432FF"/>
                </a:solidFill>
                <a:latin typeface="Arial" panose="020B0604020202020204" pitchFamily="34" charset="0"/>
                <a:cs typeface="Arial" panose="020B0604020202020204" pitchFamily="34" charset="0"/>
              </a:rPr>
              <a:t>“</a:t>
            </a:r>
            <a:r>
              <a:rPr lang="en-US" sz="1400" dirty="0" err="1">
                <a:solidFill>
                  <a:srgbClr val="0432FF"/>
                </a:solidFill>
                <a:latin typeface="Arial" panose="020B0604020202020204" pitchFamily="34" charset="0"/>
                <a:cs typeface="Arial" panose="020B0604020202020204" pitchFamily="34" charset="0"/>
              </a:rPr>
              <a:t>timezone</a:t>
            </a:r>
            <a:r>
              <a:rPr lang="en-US" sz="1400" dirty="0">
                <a:solidFill>
                  <a:srgbClr val="0432FF"/>
                </a:solidFill>
                <a:latin typeface="Arial" panose="020B0604020202020204" pitchFamily="34" charset="0"/>
                <a:cs typeface="Arial" panose="020B0604020202020204" pitchFamily="34" charset="0"/>
              </a:rPr>
              <a:t>(‘America/Denver’)” </a:t>
            </a:r>
            <a:r>
              <a:rPr lang="en-US" sz="1400" dirty="0">
                <a:latin typeface="Arial" panose="020B0604020202020204" pitchFamily="34" charset="0"/>
                <a:cs typeface="Arial" panose="020B0604020202020204" pitchFamily="34" charset="0"/>
              </a:rPr>
              <a:t>for instance</a:t>
            </a:r>
          </a:p>
          <a:p>
            <a:r>
              <a:rPr lang="en-US" sz="1400" b="1" u="sng" dirty="0">
                <a:latin typeface="Arial" panose="020B0604020202020204" pitchFamily="34" charset="0"/>
                <a:cs typeface="Arial" panose="020B0604020202020204" pitchFamily="34" charset="0"/>
              </a:rPr>
              <a:t>Note: </a:t>
            </a:r>
            <a:r>
              <a:rPr lang="en-US" sz="1400" dirty="0">
                <a:latin typeface="Arial" panose="020B0604020202020204" pitchFamily="34" charset="0"/>
                <a:cs typeface="Arial" panose="020B0604020202020204" pitchFamily="34" charset="0"/>
              </a:rPr>
              <a:t>it is done this way because the standard </a:t>
            </a:r>
            <a:r>
              <a:rPr lang="en-US" sz="1400" dirty="0" err="1">
                <a:latin typeface="Arial" panose="020B0604020202020204" pitchFamily="34" charset="0"/>
                <a:cs typeface="Arial" panose="020B0604020202020204" pitchFamily="34" charset="0"/>
              </a:rPr>
              <a:t>tzinfo</a:t>
            </a:r>
            <a:r>
              <a:rPr lang="en-US" sz="1400" dirty="0">
                <a:latin typeface="Arial" panose="020B0604020202020204" pitchFamily="34" charset="0"/>
                <a:cs typeface="Arial" panose="020B0604020202020204" pitchFamily="34" charset="0"/>
              </a:rPr>
              <a:t> constructor does not work with </a:t>
            </a:r>
            <a:r>
              <a:rPr lang="en-US" sz="1400" dirty="0" err="1">
                <a:latin typeface="Arial" panose="020B0604020202020204" pitchFamily="34" charset="0"/>
                <a:cs typeface="Arial" panose="020B0604020202020204" pitchFamily="34" charset="0"/>
              </a:rPr>
              <a:t>pytz</a:t>
            </a:r>
            <a:r>
              <a:rPr lang="en-US" sz="1400" dirty="0">
                <a:latin typeface="Arial" panose="020B0604020202020204" pitchFamily="34" charset="0"/>
                <a:cs typeface="Arial" panose="020B0604020202020204" pitchFamily="34" charset="0"/>
              </a:rPr>
              <a:t> for many time zones.</a:t>
            </a:r>
          </a:p>
        </p:txBody>
      </p:sp>
    </p:spTree>
    <p:extLst>
      <p:ext uri="{BB962C8B-B14F-4D97-AF65-F5344CB8AC3E}">
        <p14:creationId xmlns:p14="http://schemas.microsoft.com/office/powerpoint/2010/main" val="3766531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C2C5EF-49A8-4049-9406-5B501937054D}"/>
              </a:ext>
            </a:extLst>
          </p:cNvPr>
          <p:cNvPicPr>
            <a:picLocks noChangeAspect="1"/>
          </p:cNvPicPr>
          <p:nvPr/>
        </p:nvPicPr>
        <p:blipFill>
          <a:blip r:embed="rId2"/>
          <a:stretch>
            <a:fillRect/>
          </a:stretch>
        </p:blipFill>
        <p:spPr>
          <a:xfrm>
            <a:off x="347019" y="831679"/>
            <a:ext cx="7543800" cy="5664200"/>
          </a:xfrm>
          <a:prstGeom prst="rect">
            <a:avLst/>
          </a:prstGeom>
          <a:ln>
            <a:solidFill>
              <a:schemeClr val="tx1"/>
            </a:solidFill>
          </a:ln>
        </p:spPr>
      </p:pic>
      <p:sp>
        <p:nvSpPr>
          <p:cNvPr id="3" name="Title 1">
            <a:extLst>
              <a:ext uri="{FF2B5EF4-FFF2-40B4-BE49-F238E27FC236}">
                <a16:creationId xmlns:a16="http://schemas.microsoft.com/office/drawing/2014/main" id="{17DACCF0-93C1-E24D-B8F7-8835991A5987}"/>
              </a:ext>
            </a:extLst>
          </p:cNvPr>
          <p:cNvSpPr txBox="1">
            <a:spLocks/>
          </p:cNvSpPr>
          <p:nvPr/>
        </p:nvSpPr>
        <p:spPr>
          <a:xfrm>
            <a:off x="1352871" y="0"/>
            <a:ext cx="8223616" cy="838543"/>
          </a:xfrm>
          <a:prstGeom prst="rect">
            <a:avLst/>
          </a:prstGeom>
        </p:spPr>
        <p:txBody>
          <a:bodyPr vert="horz" lIns="228600" tIns="228600" rIns="228600" bIns="228600" rtlCol="0" anchor="ctr">
            <a:normAutofit fontScale="750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Returning Helpful time zone specific lists using “</a:t>
            </a:r>
            <a:r>
              <a:rPr lang="en-US" dirty="0" err="1"/>
              <a:t>pytz</a:t>
            </a:r>
            <a:r>
              <a:rPr lang="en-US" dirty="0"/>
              <a:t>”</a:t>
            </a:r>
          </a:p>
        </p:txBody>
      </p:sp>
      <p:sp>
        <p:nvSpPr>
          <p:cNvPr id="4" name="TextBox 3">
            <a:extLst>
              <a:ext uri="{FF2B5EF4-FFF2-40B4-BE49-F238E27FC236}">
                <a16:creationId xmlns:a16="http://schemas.microsoft.com/office/drawing/2014/main" id="{9D110C4D-6DAA-EB4D-94D2-F7ABF5279A93}"/>
              </a:ext>
            </a:extLst>
          </p:cNvPr>
          <p:cNvSpPr txBox="1"/>
          <p:nvPr/>
        </p:nvSpPr>
        <p:spPr>
          <a:xfrm>
            <a:off x="8092302" y="660032"/>
            <a:ext cx="4099698" cy="307777"/>
          </a:xfrm>
          <a:prstGeom prst="rect">
            <a:avLst/>
          </a:prstGeom>
          <a:noFill/>
        </p:spPr>
        <p:txBody>
          <a:bodyPr wrap="square" rtlCol="0">
            <a:spAutoFit/>
          </a:bodyPr>
          <a:lstStyle/>
          <a:p>
            <a:r>
              <a:rPr lang="en-US" sz="1400" u="sng" dirty="0"/>
              <a:t>These commands export huge amounts of data</a:t>
            </a:r>
          </a:p>
        </p:txBody>
      </p:sp>
      <p:pic>
        <p:nvPicPr>
          <p:cNvPr id="6" name="Picture 5">
            <a:extLst>
              <a:ext uri="{FF2B5EF4-FFF2-40B4-BE49-F238E27FC236}">
                <a16:creationId xmlns:a16="http://schemas.microsoft.com/office/drawing/2014/main" id="{FF92A5BC-1E82-C74A-BE04-AD83B1E048DB}"/>
              </a:ext>
            </a:extLst>
          </p:cNvPr>
          <p:cNvPicPr>
            <a:picLocks noChangeAspect="1"/>
          </p:cNvPicPr>
          <p:nvPr/>
        </p:nvPicPr>
        <p:blipFill>
          <a:blip r:embed="rId3"/>
          <a:stretch>
            <a:fillRect/>
          </a:stretch>
        </p:blipFill>
        <p:spPr>
          <a:xfrm>
            <a:off x="8155459" y="5354449"/>
            <a:ext cx="2540000" cy="368300"/>
          </a:xfrm>
          <a:prstGeom prst="rect">
            <a:avLst/>
          </a:prstGeom>
          <a:ln>
            <a:solidFill>
              <a:schemeClr val="tx1"/>
            </a:solidFill>
          </a:ln>
        </p:spPr>
      </p:pic>
      <p:pic>
        <p:nvPicPr>
          <p:cNvPr id="7" name="Picture 6">
            <a:extLst>
              <a:ext uri="{FF2B5EF4-FFF2-40B4-BE49-F238E27FC236}">
                <a16:creationId xmlns:a16="http://schemas.microsoft.com/office/drawing/2014/main" id="{B2C0A332-E900-D443-AE74-739CBD26885A}"/>
              </a:ext>
            </a:extLst>
          </p:cNvPr>
          <p:cNvPicPr>
            <a:picLocks noChangeAspect="1"/>
          </p:cNvPicPr>
          <p:nvPr/>
        </p:nvPicPr>
        <p:blipFill>
          <a:blip r:embed="rId4"/>
          <a:stretch>
            <a:fillRect/>
          </a:stretch>
        </p:blipFill>
        <p:spPr>
          <a:xfrm>
            <a:off x="8155459" y="3817732"/>
            <a:ext cx="2159000" cy="977900"/>
          </a:xfrm>
          <a:prstGeom prst="rect">
            <a:avLst/>
          </a:prstGeom>
          <a:ln>
            <a:solidFill>
              <a:schemeClr val="tx1"/>
            </a:solidFill>
          </a:ln>
        </p:spPr>
      </p:pic>
      <p:pic>
        <p:nvPicPr>
          <p:cNvPr id="8" name="Picture 7">
            <a:extLst>
              <a:ext uri="{FF2B5EF4-FFF2-40B4-BE49-F238E27FC236}">
                <a16:creationId xmlns:a16="http://schemas.microsoft.com/office/drawing/2014/main" id="{5A48AFCC-3079-FA42-A1A8-5DADD5E1816E}"/>
              </a:ext>
            </a:extLst>
          </p:cNvPr>
          <p:cNvPicPr>
            <a:picLocks noChangeAspect="1"/>
          </p:cNvPicPr>
          <p:nvPr/>
        </p:nvPicPr>
        <p:blipFill>
          <a:blip r:embed="rId5"/>
          <a:stretch>
            <a:fillRect/>
          </a:stretch>
        </p:blipFill>
        <p:spPr>
          <a:xfrm>
            <a:off x="8155459" y="2190424"/>
            <a:ext cx="1651000" cy="1003300"/>
          </a:xfrm>
          <a:prstGeom prst="rect">
            <a:avLst/>
          </a:prstGeom>
          <a:ln>
            <a:solidFill>
              <a:schemeClr val="tx1"/>
            </a:solidFill>
          </a:ln>
        </p:spPr>
      </p:pic>
      <p:pic>
        <p:nvPicPr>
          <p:cNvPr id="9" name="Picture 8">
            <a:extLst>
              <a:ext uri="{FF2B5EF4-FFF2-40B4-BE49-F238E27FC236}">
                <a16:creationId xmlns:a16="http://schemas.microsoft.com/office/drawing/2014/main" id="{C00E98D0-0496-BC44-8E3B-5506B0076EFD}"/>
              </a:ext>
            </a:extLst>
          </p:cNvPr>
          <p:cNvPicPr>
            <a:picLocks noChangeAspect="1"/>
          </p:cNvPicPr>
          <p:nvPr/>
        </p:nvPicPr>
        <p:blipFill>
          <a:blip r:embed="rId6"/>
          <a:stretch>
            <a:fillRect/>
          </a:stretch>
        </p:blipFill>
        <p:spPr>
          <a:xfrm>
            <a:off x="8155459" y="1130275"/>
            <a:ext cx="1130300" cy="736600"/>
          </a:xfrm>
          <a:prstGeom prst="rect">
            <a:avLst/>
          </a:prstGeom>
          <a:ln>
            <a:solidFill>
              <a:schemeClr val="tx1"/>
            </a:solidFill>
          </a:ln>
        </p:spPr>
      </p:pic>
      <p:sp>
        <p:nvSpPr>
          <p:cNvPr id="10" name="Oval 9">
            <a:extLst>
              <a:ext uri="{FF2B5EF4-FFF2-40B4-BE49-F238E27FC236}">
                <a16:creationId xmlns:a16="http://schemas.microsoft.com/office/drawing/2014/main" id="{E0F61448-D37B-0D43-B713-70F7802DCE60}"/>
              </a:ext>
            </a:extLst>
          </p:cNvPr>
          <p:cNvSpPr/>
          <p:nvPr/>
        </p:nvSpPr>
        <p:spPr>
          <a:xfrm>
            <a:off x="8038069" y="935635"/>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11" name="Oval 10">
            <a:extLst>
              <a:ext uri="{FF2B5EF4-FFF2-40B4-BE49-F238E27FC236}">
                <a16:creationId xmlns:a16="http://schemas.microsoft.com/office/drawing/2014/main" id="{8C1CDA1E-D513-F741-9183-A4C762FB4E4C}"/>
              </a:ext>
            </a:extLst>
          </p:cNvPr>
          <p:cNvSpPr/>
          <p:nvPr/>
        </p:nvSpPr>
        <p:spPr>
          <a:xfrm>
            <a:off x="1579604" y="1749486"/>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12" name="Oval 11">
            <a:extLst>
              <a:ext uri="{FF2B5EF4-FFF2-40B4-BE49-F238E27FC236}">
                <a16:creationId xmlns:a16="http://schemas.microsoft.com/office/drawing/2014/main" id="{7C1C2282-3C35-A74E-B7FB-6F65DDD2C667}"/>
              </a:ext>
            </a:extLst>
          </p:cNvPr>
          <p:cNvSpPr/>
          <p:nvPr/>
        </p:nvSpPr>
        <p:spPr>
          <a:xfrm>
            <a:off x="7974912" y="2044813"/>
            <a:ext cx="234779" cy="23477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3" name="Oval 12">
            <a:extLst>
              <a:ext uri="{FF2B5EF4-FFF2-40B4-BE49-F238E27FC236}">
                <a16:creationId xmlns:a16="http://schemas.microsoft.com/office/drawing/2014/main" id="{B3F0EA1C-987D-7941-92CF-E21E47BEB515}"/>
              </a:ext>
            </a:extLst>
          </p:cNvPr>
          <p:cNvSpPr/>
          <p:nvPr/>
        </p:nvSpPr>
        <p:spPr>
          <a:xfrm>
            <a:off x="1479375" y="2976961"/>
            <a:ext cx="234779" cy="23477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4" name="Oval 13">
            <a:extLst>
              <a:ext uri="{FF2B5EF4-FFF2-40B4-BE49-F238E27FC236}">
                <a16:creationId xmlns:a16="http://schemas.microsoft.com/office/drawing/2014/main" id="{54296C15-A359-E14B-8CC2-6F2AF3AF5BA9}"/>
              </a:ext>
            </a:extLst>
          </p:cNvPr>
          <p:cNvSpPr/>
          <p:nvPr/>
        </p:nvSpPr>
        <p:spPr>
          <a:xfrm>
            <a:off x="7974912" y="3582242"/>
            <a:ext cx="234779" cy="23477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5" name="Oval 14">
            <a:extLst>
              <a:ext uri="{FF2B5EF4-FFF2-40B4-BE49-F238E27FC236}">
                <a16:creationId xmlns:a16="http://schemas.microsoft.com/office/drawing/2014/main" id="{6B384A1F-1173-D14C-B941-7A888EDA9D31}"/>
              </a:ext>
            </a:extLst>
          </p:cNvPr>
          <p:cNvSpPr/>
          <p:nvPr/>
        </p:nvSpPr>
        <p:spPr>
          <a:xfrm>
            <a:off x="2504988" y="4547279"/>
            <a:ext cx="234779" cy="23477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6" name="Oval 15">
            <a:extLst>
              <a:ext uri="{FF2B5EF4-FFF2-40B4-BE49-F238E27FC236}">
                <a16:creationId xmlns:a16="http://schemas.microsoft.com/office/drawing/2014/main" id="{731F3C05-51A9-6846-9200-D1BF37DF81A8}"/>
              </a:ext>
            </a:extLst>
          </p:cNvPr>
          <p:cNvSpPr/>
          <p:nvPr/>
        </p:nvSpPr>
        <p:spPr>
          <a:xfrm>
            <a:off x="7974912" y="5154975"/>
            <a:ext cx="234779" cy="23477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17" name="Oval 16">
            <a:extLst>
              <a:ext uri="{FF2B5EF4-FFF2-40B4-BE49-F238E27FC236}">
                <a16:creationId xmlns:a16="http://schemas.microsoft.com/office/drawing/2014/main" id="{27FD6CBD-7B64-1A48-ADAA-81AD468E4A0F}"/>
              </a:ext>
            </a:extLst>
          </p:cNvPr>
          <p:cNvSpPr/>
          <p:nvPr/>
        </p:nvSpPr>
        <p:spPr>
          <a:xfrm>
            <a:off x="2927337" y="6026321"/>
            <a:ext cx="234779" cy="23477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18" name="TextBox 17">
            <a:extLst>
              <a:ext uri="{FF2B5EF4-FFF2-40B4-BE49-F238E27FC236}">
                <a16:creationId xmlns:a16="http://schemas.microsoft.com/office/drawing/2014/main" id="{B47BE56C-35D3-7341-9C5B-89C0D9860A1F}"/>
              </a:ext>
            </a:extLst>
          </p:cNvPr>
          <p:cNvSpPr txBox="1"/>
          <p:nvPr/>
        </p:nvSpPr>
        <p:spPr>
          <a:xfrm>
            <a:off x="10308967" y="935635"/>
            <a:ext cx="1782806" cy="523220"/>
          </a:xfrm>
          <a:prstGeom prst="rect">
            <a:avLst/>
          </a:prstGeom>
          <a:noFill/>
        </p:spPr>
        <p:txBody>
          <a:bodyPr wrap="square" rtlCol="0">
            <a:spAutoFit/>
          </a:bodyPr>
          <a:lstStyle/>
          <a:p>
            <a:r>
              <a:rPr lang="en-US" sz="1400" i="1" dirty="0">
                <a:solidFill>
                  <a:srgbClr val="C00000"/>
                </a:solidFill>
              </a:rPr>
              <a:t>These are just a few samples</a:t>
            </a:r>
          </a:p>
        </p:txBody>
      </p:sp>
    </p:spTree>
    <p:extLst>
      <p:ext uri="{BB962C8B-B14F-4D97-AF65-F5344CB8AC3E}">
        <p14:creationId xmlns:p14="http://schemas.microsoft.com/office/powerpoint/2010/main" val="238796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960B69-8D27-D140-9815-B7BD68F88806}"/>
              </a:ext>
            </a:extLst>
          </p:cNvPr>
          <p:cNvPicPr>
            <a:picLocks noChangeAspect="1"/>
          </p:cNvPicPr>
          <p:nvPr/>
        </p:nvPicPr>
        <p:blipFill>
          <a:blip r:embed="rId2"/>
          <a:stretch>
            <a:fillRect/>
          </a:stretch>
        </p:blipFill>
        <p:spPr>
          <a:xfrm>
            <a:off x="398505" y="1905000"/>
            <a:ext cx="5676900" cy="1524000"/>
          </a:xfrm>
          <a:prstGeom prst="rect">
            <a:avLst/>
          </a:prstGeom>
          <a:ln>
            <a:solidFill>
              <a:schemeClr val="tx1"/>
            </a:solidFill>
          </a:ln>
        </p:spPr>
      </p:pic>
      <p:sp>
        <p:nvSpPr>
          <p:cNvPr id="3" name="Title 1">
            <a:extLst>
              <a:ext uri="{FF2B5EF4-FFF2-40B4-BE49-F238E27FC236}">
                <a16:creationId xmlns:a16="http://schemas.microsoft.com/office/drawing/2014/main" id="{70E2E9C1-8C28-AF4B-B8C4-8BEDD1AFE209}"/>
              </a:ext>
            </a:extLst>
          </p:cNvPr>
          <p:cNvSpPr txBox="1">
            <a:spLocks/>
          </p:cNvSpPr>
          <p:nvPr/>
        </p:nvSpPr>
        <p:spPr>
          <a:xfrm>
            <a:off x="1415878" y="49427"/>
            <a:ext cx="9644643" cy="838543"/>
          </a:xfrm>
          <a:prstGeom prst="rect">
            <a:avLst/>
          </a:prstGeom>
        </p:spPr>
        <p:txBody>
          <a:bodyPr vert="horz" lIns="228600" tIns="228600" rIns="228600" bIns="228600" rtlCol="0" anchor="ctr">
            <a:normAutofit fontScale="825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Returning Helpful time zone specific lists using “</a:t>
            </a:r>
            <a:r>
              <a:rPr lang="en-US" dirty="0" err="1"/>
              <a:t>pytz</a:t>
            </a:r>
            <a:r>
              <a:rPr lang="en-US" dirty="0"/>
              <a:t>” (</a:t>
            </a:r>
            <a:r>
              <a:rPr lang="en-US" dirty="0">
                <a:solidFill>
                  <a:srgbClr val="0432FF"/>
                </a:solidFill>
              </a:rPr>
              <a:t>slide 2</a:t>
            </a:r>
            <a:r>
              <a:rPr lang="en-US" dirty="0"/>
              <a:t>)</a:t>
            </a:r>
          </a:p>
        </p:txBody>
      </p:sp>
      <p:pic>
        <p:nvPicPr>
          <p:cNvPr id="4" name="Picture 3">
            <a:extLst>
              <a:ext uri="{FF2B5EF4-FFF2-40B4-BE49-F238E27FC236}">
                <a16:creationId xmlns:a16="http://schemas.microsoft.com/office/drawing/2014/main" id="{0B7998F7-140C-484E-B605-542D90148C26}"/>
              </a:ext>
            </a:extLst>
          </p:cNvPr>
          <p:cNvPicPr>
            <a:picLocks noChangeAspect="1"/>
          </p:cNvPicPr>
          <p:nvPr/>
        </p:nvPicPr>
        <p:blipFill>
          <a:blip r:embed="rId3"/>
          <a:stretch>
            <a:fillRect/>
          </a:stretch>
        </p:blipFill>
        <p:spPr>
          <a:xfrm>
            <a:off x="7310737" y="1914585"/>
            <a:ext cx="2006600" cy="2082800"/>
          </a:xfrm>
          <a:prstGeom prst="rect">
            <a:avLst/>
          </a:prstGeom>
          <a:ln>
            <a:solidFill>
              <a:schemeClr val="tx1"/>
            </a:solidFill>
          </a:ln>
        </p:spPr>
      </p:pic>
      <p:sp>
        <p:nvSpPr>
          <p:cNvPr id="5" name="TextBox 4">
            <a:extLst>
              <a:ext uri="{FF2B5EF4-FFF2-40B4-BE49-F238E27FC236}">
                <a16:creationId xmlns:a16="http://schemas.microsoft.com/office/drawing/2014/main" id="{3048AA1F-0B8A-1D4A-B608-47C2468E069C}"/>
              </a:ext>
            </a:extLst>
          </p:cNvPr>
          <p:cNvSpPr txBox="1"/>
          <p:nvPr/>
        </p:nvSpPr>
        <p:spPr>
          <a:xfrm>
            <a:off x="2591169" y="997208"/>
            <a:ext cx="7882872" cy="307777"/>
          </a:xfrm>
          <a:prstGeom prst="rect">
            <a:avLst/>
          </a:prstGeom>
          <a:noFill/>
        </p:spPr>
        <p:txBody>
          <a:bodyPr wrap="square" rtlCol="0">
            <a:spAutoFit/>
          </a:bodyPr>
          <a:lstStyle/>
          <a:p>
            <a:r>
              <a:rPr lang="en-US" sz="1400" u="sng" dirty="0"/>
              <a:t>Exporting from the </a:t>
            </a:r>
            <a:r>
              <a:rPr lang="en-US" sz="1400" u="sng" dirty="0" err="1">
                <a:solidFill>
                  <a:srgbClr val="0432FF"/>
                </a:solidFill>
              </a:rPr>
              <a:t>common_timezones</a:t>
            </a:r>
            <a:r>
              <a:rPr lang="en-US" sz="1400" u="sng" dirty="0">
                <a:solidFill>
                  <a:srgbClr val="0432FF"/>
                </a:solidFill>
              </a:rPr>
              <a:t> </a:t>
            </a:r>
            <a:r>
              <a:rPr lang="en-US" sz="1400" u="sng" dirty="0"/>
              <a:t>list just those time zones from the US</a:t>
            </a:r>
          </a:p>
        </p:txBody>
      </p:sp>
      <p:pic>
        <p:nvPicPr>
          <p:cNvPr id="7" name="Graphic 6" descr="Line Arrow: Slight curve">
            <a:extLst>
              <a:ext uri="{FF2B5EF4-FFF2-40B4-BE49-F238E27FC236}">
                <a16:creationId xmlns:a16="http://schemas.microsoft.com/office/drawing/2014/main" id="{8EE9CD41-3252-3543-9122-F25C7C491D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5405" y="1914585"/>
            <a:ext cx="914400" cy="914400"/>
          </a:xfrm>
          <a:prstGeom prst="rect">
            <a:avLst/>
          </a:prstGeom>
        </p:spPr>
      </p:pic>
      <p:sp>
        <p:nvSpPr>
          <p:cNvPr id="8" name="TextBox 7">
            <a:extLst>
              <a:ext uri="{FF2B5EF4-FFF2-40B4-BE49-F238E27FC236}">
                <a16:creationId xmlns:a16="http://schemas.microsoft.com/office/drawing/2014/main" id="{BFE92E87-4920-9442-858D-77637CB4D15B}"/>
              </a:ext>
            </a:extLst>
          </p:cNvPr>
          <p:cNvSpPr txBox="1"/>
          <p:nvPr/>
        </p:nvSpPr>
        <p:spPr>
          <a:xfrm>
            <a:off x="7301468" y="1537226"/>
            <a:ext cx="2025137" cy="338554"/>
          </a:xfrm>
          <a:prstGeom prst="rect">
            <a:avLst/>
          </a:prstGeom>
          <a:noFill/>
        </p:spPr>
        <p:txBody>
          <a:bodyPr wrap="square" rtlCol="0">
            <a:spAutoFit/>
          </a:bodyPr>
          <a:lstStyle/>
          <a:p>
            <a:pPr algn="ctr"/>
            <a:r>
              <a:rPr lang="en-US" sz="1600" u="sng" dirty="0">
                <a:latin typeface="Bradley Hand" pitchFamily="2" charset="77"/>
              </a:rPr>
              <a:t>Code Output</a:t>
            </a:r>
          </a:p>
        </p:txBody>
      </p:sp>
    </p:spTree>
    <p:extLst>
      <p:ext uri="{BB962C8B-B14F-4D97-AF65-F5344CB8AC3E}">
        <p14:creationId xmlns:p14="http://schemas.microsoft.com/office/powerpoint/2010/main" val="3980994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09738-79D1-C345-BA5D-FBA568B4631B}"/>
              </a:ext>
            </a:extLst>
          </p:cNvPr>
          <p:cNvSpPr>
            <a:spLocks noGrp="1"/>
          </p:cNvSpPr>
          <p:nvPr>
            <p:ph type="title"/>
          </p:nvPr>
        </p:nvSpPr>
        <p:spPr/>
        <p:txBody>
          <a:bodyPr/>
          <a:lstStyle/>
          <a:p>
            <a:r>
              <a:rPr lang="en-US" dirty="0"/>
              <a:t>The End</a:t>
            </a:r>
          </a:p>
        </p:txBody>
      </p:sp>
      <p:sp>
        <p:nvSpPr>
          <p:cNvPr id="5" name="Text Placeholder 4">
            <a:extLst>
              <a:ext uri="{FF2B5EF4-FFF2-40B4-BE49-F238E27FC236}">
                <a16:creationId xmlns:a16="http://schemas.microsoft.com/office/drawing/2014/main" id="{311AD2ED-DE44-1B4C-8A6D-62E342A2F41D}"/>
              </a:ext>
            </a:extLst>
          </p:cNvPr>
          <p:cNvSpPr>
            <a:spLocks noGrp="1"/>
          </p:cNvSpPr>
          <p:nvPr>
            <p:ph type="body" idx="1"/>
          </p:nvPr>
        </p:nvSpPr>
        <p:spPr/>
        <p:txBody>
          <a:bodyPr/>
          <a:lstStyle/>
          <a:p>
            <a:r>
              <a:rPr lang="en-US" dirty="0"/>
              <a:t>Keep breathing and code!</a:t>
            </a:r>
          </a:p>
        </p:txBody>
      </p:sp>
      <p:pic>
        <p:nvPicPr>
          <p:cNvPr id="6" name="Picture 5">
            <a:extLst>
              <a:ext uri="{FF2B5EF4-FFF2-40B4-BE49-F238E27FC236}">
                <a16:creationId xmlns:a16="http://schemas.microsoft.com/office/drawing/2014/main" id="{0E61E42D-F909-E845-B557-40284F785CC6}"/>
              </a:ext>
            </a:extLst>
          </p:cNvPr>
          <p:cNvPicPr>
            <a:picLocks noChangeAspect="1"/>
          </p:cNvPicPr>
          <p:nvPr/>
        </p:nvPicPr>
        <p:blipFill>
          <a:blip r:embed="rId2"/>
          <a:stretch>
            <a:fillRect/>
          </a:stretch>
        </p:blipFill>
        <p:spPr>
          <a:xfrm>
            <a:off x="7220127" y="1228502"/>
            <a:ext cx="1614311" cy="1609725"/>
          </a:xfrm>
          <a:prstGeom prst="rect">
            <a:avLst/>
          </a:prstGeom>
          <a:ln>
            <a:solidFill>
              <a:srgbClr val="0432FF"/>
            </a:solidFill>
          </a:ln>
        </p:spPr>
      </p:pic>
    </p:spTree>
    <p:extLst>
      <p:ext uri="{BB962C8B-B14F-4D97-AF65-F5344CB8AC3E}">
        <p14:creationId xmlns:p14="http://schemas.microsoft.com/office/powerpoint/2010/main" val="2285033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2105478-E0DC-6A4F-9508-E3992DE37D7F}"/>
              </a:ext>
            </a:extLst>
          </p:cNvPr>
          <p:cNvSpPr>
            <a:spLocks noGrp="1"/>
          </p:cNvSpPr>
          <p:nvPr>
            <p:ph type="title"/>
          </p:nvPr>
        </p:nvSpPr>
        <p:spPr>
          <a:xfrm>
            <a:off x="1759287" y="798881"/>
            <a:ext cx="8673427" cy="1048945"/>
          </a:xfrm>
        </p:spPr>
        <p:txBody>
          <a:bodyPr>
            <a:normAutofit fontScale="90000"/>
          </a:bodyPr>
          <a:lstStyle/>
          <a:p>
            <a:r>
              <a:rPr lang="en-US" dirty="0">
                <a:solidFill>
                  <a:schemeClr val="tx1"/>
                </a:solidFill>
              </a:rPr>
              <a:t>The various Python datetime built-in methods</a:t>
            </a:r>
          </a:p>
        </p:txBody>
      </p:sp>
      <p:graphicFrame>
        <p:nvGraphicFramePr>
          <p:cNvPr id="5" name="Content Placeholder 2">
            <a:extLst>
              <a:ext uri="{FF2B5EF4-FFF2-40B4-BE49-F238E27FC236}">
                <a16:creationId xmlns:a16="http://schemas.microsoft.com/office/drawing/2014/main" id="{D396C0F4-34C3-41D6-A818-EC46C8131C75}"/>
              </a:ext>
            </a:extLst>
          </p:cNvPr>
          <p:cNvGraphicFramePr>
            <a:graphicFrameLocks noGrp="1"/>
          </p:cNvGraphicFramePr>
          <p:nvPr>
            <p:ph idx="1"/>
            <p:extLst>
              <p:ext uri="{D42A27DB-BD31-4B8C-83A1-F6EECF244321}">
                <p14:modId xmlns:p14="http://schemas.microsoft.com/office/powerpoint/2010/main" val="2753787124"/>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6B198AA6-D736-7C46-BED9-C958418B39DF}"/>
              </a:ext>
            </a:extLst>
          </p:cNvPr>
          <p:cNvSpPr txBox="1"/>
          <p:nvPr/>
        </p:nvSpPr>
        <p:spPr>
          <a:xfrm>
            <a:off x="7924027" y="6260434"/>
            <a:ext cx="4262437" cy="523220"/>
          </a:xfrm>
          <a:prstGeom prst="rect">
            <a:avLst/>
          </a:prstGeom>
          <a:noFill/>
        </p:spPr>
        <p:txBody>
          <a:bodyPr wrap="square" rtlCol="0">
            <a:spAutoFit/>
          </a:bodyPr>
          <a:lstStyle/>
          <a:p>
            <a:r>
              <a:rPr lang="en-US" sz="1400" i="1" dirty="0"/>
              <a:t>We will be using the </a:t>
            </a:r>
            <a:r>
              <a:rPr lang="en-US" sz="1400" i="1" dirty="0" err="1"/>
              <a:t>pytz</a:t>
            </a:r>
            <a:r>
              <a:rPr lang="en-US" sz="1400" i="1" dirty="0"/>
              <a:t> external </a:t>
            </a:r>
            <a:r>
              <a:rPr lang="en-US" sz="1400" i="1" dirty="0" err="1"/>
              <a:t>librabry</a:t>
            </a:r>
            <a:r>
              <a:rPr lang="en-US" sz="1400" i="1" dirty="0"/>
              <a:t> for  </a:t>
            </a:r>
            <a:r>
              <a:rPr lang="en-US" sz="1400" i="1" dirty="0" err="1"/>
              <a:t>timezone</a:t>
            </a:r>
            <a:endParaRPr lang="en-US" sz="1400" i="1" dirty="0"/>
          </a:p>
        </p:txBody>
      </p:sp>
      <p:sp>
        <p:nvSpPr>
          <p:cNvPr id="11" name="TextBox 10">
            <a:extLst>
              <a:ext uri="{FF2B5EF4-FFF2-40B4-BE49-F238E27FC236}">
                <a16:creationId xmlns:a16="http://schemas.microsoft.com/office/drawing/2014/main" id="{773BE263-C1D7-EB4A-9D50-61369F5A5A89}"/>
              </a:ext>
            </a:extLst>
          </p:cNvPr>
          <p:cNvSpPr txBox="1"/>
          <p:nvPr/>
        </p:nvSpPr>
        <p:spPr>
          <a:xfrm>
            <a:off x="10432714" y="2699647"/>
            <a:ext cx="281325" cy="369332"/>
          </a:xfrm>
          <a:prstGeom prst="rect">
            <a:avLst/>
          </a:prstGeom>
          <a:noFill/>
        </p:spPr>
        <p:txBody>
          <a:bodyPr wrap="square" rtlCol="0">
            <a:spAutoFit/>
          </a:bodyPr>
          <a:lstStyle/>
          <a:p>
            <a:r>
              <a:rPr lang="en-US" dirty="0"/>
              <a:t>*</a:t>
            </a:r>
          </a:p>
        </p:txBody>
      </p:sp>
      <p:sp>
        <p:nvSpPr>
          <p:cNvPr id="34" name="TextBox 33">
            <a:extLst>
              <a:ext uri="{FF2B5EF4-FFF2-40B4-BE49-F238E27FC236}">
                <a16:creationId xmlns:a16="http://schemas.microsoft.com/office/drawing/2014/main" id="{8B6E4C87-CBB9-0A4C-8E88-482EB36711EE}"/>
              </a:ext>
            </a:extLst>
          </p:cNvPr>
          <p:cNvSpPr txBox="1"/>
          <p:nvPr/>
        </p:nvSpPr>
        <p:spPr>
          <a:xfrm>
            <a:off x="7691270" y="6245503"/>
            <a:ext cx="281325"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423625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5BC2-987C-744A-BCEE-BB5CC7C4A70D}"/>
              </a:ext>
            </a:extLst>
          </p:cNvPr>
          <p:cNvSpPr>
            <a:spLocks noGrp="1"/>
          </p:cNvSpPr>
          <p:nvPr>
            <p:ph type="title"/>
          </p:nvPr>
        </p:nvSpPr>
        <p:spPr/>
        <p:txBody>
          <a:bodyPr/>
          <a:lstStyle/>
          <a:p>
            <a:r>
              <a:rPr lang="en-US" dirty="0"/>
              <a:t>Datetime module constraints</a:t>
            </a:r>
          </a:p>
        </p:txBody>
      </p:sp>
      <p:pic>
        <p:nvPicPr>
          <p:cNvPr id="4" name="Picture 3">
            <a:extLst>
              <a:ext uri="{FF2B5EF4-FFF2-40B4-BE49-F238E27FC236}">
                <a16:creationId xmlns:a16="http://schemas.microsoft.com/office/drawing/2014/main" id="{C443B8B3-2503-A84C-B201-D785E985DED2}"/>
              </a:ext>
            </a:extLst>
          </p:cNvPr>
          <p:cNvPicPr>
            <a:picLocks noChangeAspect="1"/>
          </p:cNvPicPr>
          <p:nvPr/>
        </p:nvPicPr>
        <p:blipFill>
          <a:blip r:embed="rId2"/>
          <a:stretch>
            <a:fillRect/>
          </a:stretch>
        </p:blipFill>
        <p:spPr>
          <a:xfrm>
            <a:off x="5126882" y="884136"/>
            <a:ext cx="4914900" cy="1879600"/>
          </a:xfrm>
          <a:prstGeom prst="rect">
            <a:avLst/>
          </a:prstGeom>
          <a:ln>
            <a:solidFill>
              <a:schemeClr val="tx1"/>
            </a:solidFill>
          </a:ln>
        </p:spPr>
      </p:pic>
      <p:pic>
        <p:nvPicPr>
          <p:cNvPr id="5" name="Picture 4">
            <a:extLst>
              <a:ext uri="{FF2B5EF4-FFF2-40B4-BE49-F238E27FC236}">
                <a16:creationId xmlns:a16="http://schemas.microsoft.com/office/drawing/2014/main" id="{513BF2F5-0351-6345-A80A-C8D3FB2C7247}"/>
              </a:ext>
            </a:extLst>
          </p:cNvPr>
          <p:cNvPicPr>
            <a:picLocks noChangeAspect="1"/>
          </p:cNvPicPr>
          <p:nvPr/>
        </p:nvPicPr>
        <p:blipFill>
          <a:blip r:embed="rId3"/>
          <a:stretch>
            <a:fillRect/>
          </a:stretch>
        </p:blipFill>
        <p:spPr>
          <a:xfrm>
            <a:off x="5126882" y="4238299"/>
            <a:ext cx="4254500" cy="901700"/>
          </a:xfrm>
          <a:prstGeom prst="rect">
            <a:avLst/>
          </a:prstGeom>
          <a:ln>
            <a:solidFill>
              <a:schemeClr val="tx1"/>
            </a:solidFill>
          </a:ln>
        </p:spPr>
      </p:pic>
      <p:pic>
        <p:nvPicPr>
          <p:cNvPr id="8" name="Graphic 7" descr="Stopwatch">
            <a:extLst>
              <a:ext uri="{FF2B5EF4-FFF2-40B4-BE49-F238E27FC236}">
                <a16:creationId xmlns:a16="http://schemas.microsoft.com/office/drawing/2014/main" id="{06B26532-A753-9641-9780-03A1260235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5865" y="-30264"/>
            <a:ext cx="914400" cy="914400"/>
          </a:xfrm>
          <a:prstGeom prst="rect">
            <a:avLst/>
          </a:prstGeom>
        </p:spPr>
      </p:pic>
      <p:pic>
        <p:nvPicPr>
          <p:cNvPr id="10" name="Graphic 9" descr="Line Arrow: Straight">
            <a:extLst>
              <a:ext uri="{FF2B5EF4-FFF2-40B4-BE49-F238E27FC236}">
                <a16:creationId xmlns:a16="http://schemas.microsoft.com/office/drawing/2014/main" id="{B1ADEFEC-0609-FA42-B02C-FE8DD0E82C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796932" y="2867509"/>
            <a:ext cx="914400" cy="914400"/>
          </a:xfrm>
          <a:prstGeom prst="rect">
            <a:avLst/>
          </a:prstGeom>
        </p:spPr>
      </p:pic>
      <p:sp>
        <p:nvSpPr>
          <p:cNvPr id="11" name="TextBox 10">
            <a:extLst>
              <a:ext uri="{FF2B5EF4-FFF2-40B4-BE49-F238E27FC236}">
                <a16:creationId xmlns:a16="http://schemas.microsoft.com/office/drawing/2014/main" id="{49E187C7-BD7A-0C45-83B6-F0055AC8ECB6}"/>
              </a:ext>
            </a:extLst>
          </p:cNvPr>
          <p:cNvSpPr txBox="1"/>
          <p:nvPr/>
        </p:nvSpPr>
        <p:spPr>
          <a:xfrm>
            <a:off x="5851640" y="3765375"/>
            <a:ext cx="2804984" cy="400110"/>
          </a:xfrm>
          <a:prstGeom prst="rect">
            <a:avLst/>
          </a:prstGeom>
          <a:noFill/>
        </p:spPr>
        <p:txBody>
          <a:bodyPr wrap="square" rtlCol="0">
            <a:spAutoFit/>
          </a:bodyPr>
          <a:lstStyle/>
          <a:p>
            <a:pPr algn="ctr"/>
            <a:r>
              <a:rPr lang="en-US" sz="2000" u="sng" dirty="0">
                <a:latin typeface="Bradley Hand" pitchFamily="2" charset="77"/>
              </a:rPr>
              <a:t>Code Output</a:t>
            </a:r>
          </a:p>
        </p:txBody>
      </p:sp>
    </p:spTree>
    <p:extLst>
      <p:ext uri="{BB962C8B-B14F-4D97-AF65-F5344CB8AC3E}">
        <p14:creationId xmlns:p14="http://schemas.microsoft.com/office/powerpoint/2010/main" val="249692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9DB119-8EBF-9A47-9558-8E545BF34317}"/>
              </a:ext>
            </a:extLst>
          </p:cNvPr>
          <p:cNvPicPr>
            <a:picLocks noChangeAspect="1"/>
          </p:cNvPicPr>
          <p:nvPr/>
        </p:nvPicPr>
        <p:blipFill>
          <a:blip r:embed="rId2"/>
          <a:stretch>
            <a:fillRect/>
          </a:stretch>
        </p:blipFill>
        <p:spPr>
          <a:xfrm>
            <a:off x="517439" y="1742346"/>
            <a:ext cx="2705100" cy="2641600"/>
          </a:xfrm>
          <a:prstGeom prst="rect">
            <a:avLst/>
          </a:prstGeom>
          <a:ln>
            <a:solidFill>
              <a:schemeClr val="tx1"/>
            </a:solidFill>
          </a:ln>
        </p:spPr>
      </p:pic>
      <p:sp>
        <p:nvSpPr>
          <p:cNvPr id="4" name="Title 1">
            <a:extLst>
              <a:ext uri="{FF2B5EF4-FFF2-40B4-BE49-F238E27FC236}">
                <a16:creationId xmlns:a16="http://schemas.microsoft.com/office/drawing/2014/main" id="{8FC0B355-0B57-4E4D-A1BB-172440B9DF0F}"/>
              </a:ext>
            </a:extLst>
          </p:cNvPr>
          <p:cNvSpPr txBox="1">
            <a:spLocks/>
          </p:cNvSpPr>
          <p:nvPr/>
        </p:nvSpPr>
        <p:spPr>
          <a:xfrm>
            <a:off x="1186249" y="0"/>
            <a:ext cx="9440562" cy="776759"/>
          </a:xfrm>
          <a:prstGeom prst="rect">
            <a:avLst/>
          </a:prstGeom>
        </p:spPr>
        <p:txBody>
          <a:bodyPr vert="horz" lIns="228600" tIns="228600" rIns="228600" bIns="228600" rtlCol="0" anchor="ctr">
            <a:normAutofit fontScale="675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Using Python’s </a:t>
            </a:r>
            <a:r>
              <a:rPr lang="en-US" b="1" dirty="0">
                <a:solidFill>
                  <a:srgbClr val="0432FF"/>
                </a:solidFill>
              </a:rPr>
              <a:t>date (</a:t>
            </a:r>
            <a:r>
              <a:rPr lang="en-US" b="1" i="1" dirty="0" err="1">
                <a:solidFill>
                  <a:srgbClr val="0432FF"/>
                </a:solidFill>
              </a:rPr>
              <a:t>datetime.date</a:t>
            </a:r>
            <a:r>
              <a:rPr lang="en-US" b="1" dirty="0">
                <a:solidFill>
                  <a:srgbClr val="0432FF"/>
                </a:solidFill>
              </a:rPr>
              <a:t>) </a:t>
            </a:r>
            <a:r>
              <a:rPr lang="en-US" dirty="0"/>
              <a:t>objects – </a:t>
            </a:r>
            <a:r>
              <a:rPr lang="en-US" b="1" i="1" dirty="0">
                <a:solidFill>
                  <a:srgbClr val="0432FF"/>
                </a:solidFill>
              </a:rPr>
              <a:t>Slide 1</a:t>
            </a:r>
          </a:p>
        </p:txBody>
      </p:sp>
      <p:sp>
        <p:nvSpPr>
          <p:cNvPr id="7" name="Oval 6">
            <a:extLst>
              <a:ext uri="{FF2B5EF4-FFF2-40B4-BE49-F238E27FC236}">
                <a16:creationId xmlns:a16="http://schemas.microsoft.com/office/drawing/2014/main" id="{40B05A02-0684-2447-BEA0-B7024E43826E}"/>
              </a:ext>
            </a:extLst>
          </p:cNvPr>
          <p:cNvSpPr/>
          <p:nvPr/>
        </p:nvSpPr>
        <p:spPr>
          <a:xfrm>
            <a:off x="2987760" y="1761525"/>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8" name="Oval 7">
            <a:extLst>
              <a:ext uri="{FF2B5EF4-FFF2-40B4-BE49-F238E27FC236}">
                <a16:creationId xmlns:a16="http://schemas.microsoft.com/office/drawing/2014/main" id="{2341FCA4-389F-1848-86F0-7F8BA2F25791}"/>
              </a:ext>
            </a:extLst>
          </p:cNvPr>
          <p:cNvSpPr/>
          <p:nvPr/>
        </p:nvSpPr>
        <p:spPr>
          <a:xfrm>
            <a:off x="6096000" y="1428525"/>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9" name="TextBox 8">
            <a:extLst>
              <a:ext uri="{FF2B5EF4-FFF2-40B4-BE49-F238E27FC236}">
                <a16:creationId xmlns:a16="http://schemas.microsoft.com/office/drawing/2014/main" id="{252D3BBF-A424-8645-920D-2BFFD10F8169}"/>
              </a:ext>
            </a:extLst>
          </p:cNvPr>
          <p:cNvSpPr txBox="1"/>
          <p:nvPr/>
        </p:nvSpPr>
        <p:spPr>
          <a:xfrm>
            <a:off x="6464643" y="1428525"/>
            <a:ext cx="5447272" cy="523220"/>
          </a:xfrm>
          <a:prstGeom prst="rect">
            <a:avLst/>
          </a:prstGeom>
          <a:noFill/>
        </p:spPr>
        <p:txBody>
          <a:bodyPr wrap="square" rtlCol="0">
            <a:spAutoFit/>
          </a:bodyPr>
          <a:lstStyle/>
          <a:p>
            <a:r>
              <a:rPr lang="en-US" sz="1400" dirty="0"/>
              <a:t>We import the date method from the datetime built-in Python module</a:t>
            </a:r>
          </a:p>
        </p:txBody>
      </p:sp>
      <p:sp>
        <p:nvSpPr>
          <p:cNvPr id="11" name="Oval 10">
            <a:extLst>
              <a:ext uri="{FF2B5EF4-FFF2-40B4-BE49-F238E27FC236}">
                <a16:creationId xmlns:a16="http://schemas.microsoft.com/office/drawing/2014/main" id="{66459E47-4453-FC41-BF29-B4FB3455672C}"/>
              </a:ext>
            </a:extLst>
          </p:cNvPr>
          <p:cNvSpPr/>
          <p:nvPr/>
        </p:nvSpPr>
        <p:spPr>
          <a:xfrm>
            <a:off x="2426042" y="2248246"/>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2" name="TextBox 11">
            <a:extLst>
              <a:ext uri="{FF2B5EF4-FFF2-40B4-BE49-F238E27FC236}">
                <a16:creationId xmlns:a16="http://schemas.microsoft.com/office/drawing/2014/main" id="{49121550-D71D-E64F-83C1-A9AB0A84A4F4}"/>
              </a:ext>
            </a:extLst>
          </p:cNvPr>
          <p:cNvSpPr txBox="1"/>
          <p:nvPr/>
        </p:nvSpPr>
        <p:spPr>
          <a:xfrm>
            <a:off x="6512011" y="1996303"/>
            <a:ext cx="5533769" cy="523220"/>
          </a:xfrm>
          <a:prstGeom prst="rect">
            <a:avLst/>
          </a:prstGeom>
          <a:noFill/>
        </p:spPr>
        <p:txBody>
          <a:bodyPr wrap="square" rtlCol="0">
            <a:spAutoFit/>
          </a:bodyPr>
          <a:lstStyle/>
          <a:p>
            <a:r>
              <a:rPr lang="en-US" sz="1400" dirty="0"/>
              <a:t>We use the </a:t>
            </a:r>
            <a:r>
              <a:rPr lang="en-US" sz="1400" b="1" dirty="0">
                <a:solidFill>
                  <a:srgbClr val="C00000"/>
                </a:solidFill>
              </a:rPr>
              <a:t>today() </a:t>
            </a:r>
            <a:r>
              <a:rPr lang="en-US" sz="1400" b="1" dirty="0"/>
              <a:t>method </a:t>
            </a:r>
            <a:r>
              <a:rPr lang="en-US" sz="1400" dirty="0"/>
              <a:t>to get today’s date and we assign that to the variable “</a:t>
            </a:r>
            <a:r>
              <a:rPr lang="en-US" sz="1400" dirty="0">
                <a:solidFill>
                  <a:srgbClr val="0432FF"/>
                </a:solidFill>
              </a:rPr>
              <a:t>today</a:t>
            </a:r>
            <a:r>
              <a:rPr lang="en-US" sz="1400" dirty="0"/>
              <a:t>”</a:t>
            </a:r>
          </a:p>
        </p:txBody>
      </p:sp>
      <p:sp>
        <p:nvSpPr>
          <p:cNvPr id="14" name="Oval 13">
            <a:extLst>
              <a:ext uri="{FF2B5EF4-FFF2-40B4-BE49-F238E27FC236}">
                <a16:creationId xmlns:a16="http://schemas.microsoft.com/office/drawing/2014/main" id="{DCDF99FC-7A4B-9B48-A27B-379AC876B34D}"/>
              </a:ext>
            </a:extLst>
          </p:cNvPr>
          <p:cNvSpPr/>
          <p:nvPr/>
        </p:nvSpPr>
        <p:spPr>
          <a:xfrm>
            <a:off x="6095999" y="2811203"/>
            <a:ext cx="234779" cy="2347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5" name="TextBox 14">
            <a:extLst>
              <a:ext uri="{FF2B5EF4-FFF2-40B4-BE49-F238E27FC236}">
                <a16:creationId xmlns:a16="http://schemas.microsoft.com/office/drawing/2014/main" id="{1400F244-77F4-394F-9650-85A5AACF4C88}"/>
              </a:ext>
            </a:extLst>
          </p:cNvPr>
          <p:cNvSpPr txBox="1"/>
          <p:nvPr/>
        </p:nvSpPr>
        <p:spPr>
          <a:xfrm>
            <a:off x="6464643" y="2693814"/>
            <a:ext cx="5447272" cy="523220"/>
          </a:xfrm>
          <a:prstGeom prst="rect">
            <a:avLst/>
          </a:prstGeom>
          <a:noFill/>
        </p:spPr>
        <p:txBody>
          <a:bodyPr wrap="square" rtlCol="0">
            <a:spAutoFit/>
          </a:bodyPr>
          <a:lstStyle/>
          <a:p>
            <a:r>
              <a:rPr lang="en-US" sz="1400" dirty="0"/>
              <a:t>Then we use the variable ”</a:t>
            </a:r>
            <a:r>
              <a:rPr lang="en-US" sz="1400" dirty="0">
                <a:solidFill>
                  <a:srgbClr val="0432FF"/>
                </a:solidFill>
              </a:rPr>
              <a:t>today</a:t>
            </a:r>
            <a:r>
              <a:rPr lang="en-US" sz="1400" dirty="0"/>
              <a:t>” we created to extract just the month, by including the “</a:t>
            </a:r>
            <a:r>
              <a:rPr lang="en-US" sz="1400" dirty="0">
                <a:solidFill>
                  <a:srgbClr val="0432FF"/>
                </a:solidFill>
              </a:rPr>
              <a:t>month</a:t>
            </a:r>
            <a:r>
              <a:rPr lang="en-US" sz="1400" dirty="0"/>
              <a:t>” attribute</a:t>
            </a:r>
          </a:p>
        </p:txBody>
      </p:sp>
      <p:sp>
        <p:nvSpPr>
          <p:cNvPr id="16" name="Rectangle 15">
            <a:extLst>
              <a:ext uri="{FF2B5EF4-FFF2-40B4-BE49-F238E27FC236}">
                <a16:creationId xmlns:a16="http://schemas.microsoft.com/office/drawing/2014/main" id="{8668050F-B8AA-154A-BDBA-FD7BC420012B}"/>
              </a:ext>
            </a:extLst>
          </p:cNvPr>
          <p:cNvSpPr/>
          <p:nvPr/>
        </p:nvSpPr>
        <p:spPr>
          <a:xfrm>
            <a:off x="166814" y="570329"/>
            <a:ext cx="10000735" cy="923330"/>
          </a:xfrm>
          <a:prstGeom prst="rect">
            <a:avLst/>
          </a:prstGeom>
        </p:spPr>
        <p:txBody>
          <a:bodyPr wrap="square">
            <a:spAutoFit/>
          </a:bodyPr>
          <a:lstStyle/>
          <a:p>
            <a:pPr marL="285750" indent="-285750" algn="just">
              <a:buFont typeface="Arial" panose="020B0604020202020204" pitchFamily="34" charset="0"/>
              <a:buChar char="•"/>
            </a:pPr>
            <a:r>
              <a:rPr lang="en-US" dirty="0"/>
              <a:t>This is a naive date object, (that is, it does not know about time zones and can not locate itself relative to other datetime objects)  </a:t>
            </a:r>
          </a:p>
          <a:p>
            <a:pPr marL="285750" indent="-285750" algn="just">
              <a:buFont typeface="Arial" panose="020B0604020202020204" pitchFamily="34" charset="0"/>
              <a:buChar char="•"/>
            </a:pPr>
            <a:r>
              <a:rPr lang="en-US" dirty="0"/>
              <a:t>Attributes: </a:t>
            </a:r>
            <a:r>
              <a:rPr lang="en-US" dirty="0">
                <a:solidFill>
                  <a:srgbClr val="6363BB"/>
                </a:solidFill>
              </a:rPr>
              <a:t>year</a:t>
            </a:r>
            <a:r>
              <a:rPr lang="en-US" dirty="0"/>
              <a:t>, </a:t>
            </a:r>
            <a:r>
              <a:rPr lang="en-US" dirty="0">
                <a:solidFill>
                  <a:srgbClr val="6363BB"/>
                </a:solidFill>
              </a:rPr>
              <a:t>month</a:t>
            </a:r>
            <a:r>
              <a:rPr lang="en-US" dirty="0"/>
              <a:t>, and </a:t>
            </a:r>
            <a:r>
              <a:rPr lang="en-US" dirty="0">
                <a:solidFill>
                  <a:srgbClr val="6363BB"/>
                </a:solidFill>
              </a:rPr>
              <a:t>day</a:t>
            </a:r>
            <a:r>
              <a:rPr lang="en-US" dirty="0"/>
              <a:t>.</a:t>
            </a:r>
            <a:endParaRPr lang="en-US" dirty="0">
              <a:effectLst/>
            </a:endParaRPr>
          </a:p>
        </p:txBody>
      </p:sp>
      <p:sp>
        <p:nvSpPr>
          <p:cNvPr id="17" name="Oval 16">
            <a:extLst>
              <a:ext uri="{FF2B5EF4-FFF2-40B4-BE49-F238E27FC236}">
                <a16:creationId xmlns:a16="http://schemas.microsoft.com/office/drawing/2014/main" id="{FEAD7B35-22E9-BB4C-9C20-486A22641043}"/>
              </a:ext>
            </a:extLst>
          </p:cNvPr>
          <p:cNvSpPr/>
          <p:nvPr/>
        </p:nvSpPr>
        <p:spPr>
          <a:xfrm>
            <a:off x="6095998" y="2035042"/>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8" name="Oval 17">
            <a:extLst>
              <a:ext uri="{FF2B5EF4-FFF2-40B4-BE49-F238E27FC236}">
                <a16:creationId xmlns:a16="http://schemas.microsoft.com/office/drawing/2014/main" id="{3677EEE3-B142-3C44-946D-FEA6BCFA85AA}"/>
              </a:ext>
            </a:extLst>
          </p:cNvPr>
          <p:cNvSpPr/>
          <p:nvPr/>
        </p:nvSpPr>
        <p:spPr>
          <a:xfrm>
            <a:off x="2543431" y="2811203"/>
            <a:ext cx="234779" cy="2347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9" name="Oval 18">
            <a:extLst>
              <a:ext uri="{FF2B5EF4-FFF2-40B4-BE49-F238E27FC236}">
                <a16:creationId xmlns:a16="http://schemas.microsoft.com/office/drawing/2014/main" id="{7D257BD1-0BFA-414A-9460-0CC56FB71CB4}"/>
              </a:ext>
            </a:extLst>
          </p:cNvPr>
          <p:cNvSpPr/>
          <p:nvPr/>
        </p:nvSpPr>
        <p:spPr>
          <a:xfrm>
            <a:off x="6095998" y="3352586"/>
            <a:ext cx="234779" cy="234778"/>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20" name="Oval 19">
            <a:extLst>
              <a:ext uri="{FF2B5EF4-FFF2-40B4-BE49-F238E27FC236}">
                <a16:creationId xmlns:a16="http://schemas.microsoft.com/office/drawing/2014/main" id="{ECB11FC7-FC9E-4249-A32E-6F77B4D99CAD}"/>
              </a:ext>
            </a:extLst>
          </p:cNvPr>
          <p:cNvSpPr/>
          <p:nvPr/>
        </p:nvSpPr>
        <p:spPr>
          <a:xfrm>
            <a:off x="2220094" y="3311611"/>
            <a:ext cx="234779" cy="234778"/>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21" name="TextBox 20">
            <a:extLst>
              <a:ext uri="{FF2B5EF4-FFF2-40B4-BE49-F238E27FC236}">
                <a16:creationId xmlns:a16="http://schemas.microsoft.com/office/drawing/2014/main" id="{9AFD988D-05A5-4B4D-B585-AB4AA7D6536C}"/>
              </a:ext>
            </a:extLst>
          </p:cNvPr>
          <p:cNvSpPr txBox="1"/>
          <p:nvPr/>
        </p:nvSpPr>
        <p:spPr>
          <a:xfrm>
            <a:off x="6464643" y="3256046"/>
            <a:ext cx="5447272" cy="523220"/>
          </a:xfrm>
          <a:prstGeom prst="rect">
            <a:avLst/>
          </a:prstGeom>
          <a:noFill/>
        </p:spPr>
        <p:txBody>
          <a:bodyPr wrap="square" rtlCol="0">
            <a:spAutoFit/>
          </a:bodyPr>
          <a:lstStyle/>
          <a:p>
            <a:r>
              <a:rPr lang="en-US" sz="1400" dirty="0"/>
              <a:t>Then we use the variable ”</a:t>
            </a:r>
            <a:r>
              <a:rPr lang="en-US" sz="1400" dirty="0">
                <a:solidFill>
                  <a:srgbClr val="0432FF"/>
                </a:solidFill>
              </a:rPr>
              <a:t>today</a:t>
            </a:r>
            <a:r>
              <a:rPr lang="en-US" sz="1400" dirty="0"/>
              <a:t>” we created to extract just the year, by including the “</a:t>
            </a:r>
            <a:r>
              <a:rPr lang="en-US" sz="1400" dirty="0">
                <a:solidFill>
                  <a:srgbClr val="0432FF"/>
                </a:solidFill>
              </a:rPr>
              <a:t>year</a:t>
            </a:r>
            <a:r>
              <a:rPr lang="en-US" sz="1400" dirty="0"/>
              <a:t>” attribute</a:t>
            </a:r>
          </a:p>
        </p:txBody>
      </p:sp>
      <p:sp>
        <p:nvSpPr>
          <p:cNvPr id="22" name="Oval 21">
            <a:extLst>
              <a:ext uri="{FF2B5EF4-FFF2-40B4-BE49-F238E27FC236}">
                <a16:creationId xmlns:a16="http://schemas.microsoft.com/office/drawing/2014/main" id="{097BC292-EA5E-F341-8A02-3D97C8DDAAD0}"/>
              </a:ext>
            </a:extLst>
          </p:cNvPr>
          <p:cNvSpPr/>
          <p:nvPr/>
        </p:nvSpPr>
        <p:spPr>
          <a:xfrm>
            <a:off x="6095997" y="3899815"/>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23" name="Oval 22">
            <a:extLst>
              <a:ext uri="{FF2B5EF4-FFF2-40B4-BE49-F238E27FC236}">
                <a16:creationId xmlns:a16="http://schemas.microsoft.com/office/drawing/2014/main" id="{0A15F189-315B-3940-AA05-F62ABD3810B4}"/>
              </a:ext>
            </a:extLst>
          </p:cNvPr>
          <p:cNvSpPr/>
          <p:nvPr/>
        </p:nvSpPr>
        <p:spPr>
          <a:xfrm>
            <a:off x="2102704" y="3847778"/>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24" name="TextBox 23">
            <a:extLst>
              <a:ext uri="{FF2B5EF4-FFF2-40B4-BE49-F238E27FC236}">
                <a16:creationId xmlns:a16="http://schemas.microsoft.com/office/drawing/2014/main" id="{1ECCDBC8-0ED1-6945-9219-B34427014E44}"/>
              </a:ext>
            </a:extLst>
          </p:cNvPr>
          <p:cNvSpPr txBox="1"/>
          <p:nvPr/>
        </p:nvSpPr>
        <p:spPr>
          <a:xfrm>
            <a:off x="6480598" y="3899815"/>
            <a:ext cx="5447272" cy="523220"/>
          </a:xfrm>
          <a:prstGeom prst="rect">
            <a:avLst/>
          </a:prstGeom>
          <a:noFill/>
        </p:spPr>
        <p:txBody>
          <a:bodyPr wrap="square" rtlCol="0">
            <a:spAutoFit/>
          </a:bodyPr>
          <a:lstStyle/>
          <a:p>
            <a:r>
              <a:rPr lang="en-US" sz="1400" dirty="0"/>
              <a:t>Then we use the variable ”t</a:t>
            </a:r>
            <a:r>
              <a:rPr lang="en-US" sz="1400" dirty="0">
                <a:solidFill>
                  <a:srgbClr val="0432FF"/>
                </a:solidFill>
              </a:rPr>
              <a:t>oday</a:t>
            </a:r>
            <a:r>
              <a:rPr lang="en-US" sz="1400" dirty="0"/>
              <a:t>” we created to extract just the day, by including the “</a:t>
            </a:r>
            <a:r>
              <a:rPr lang="en-US" sz="1400" dirty="0">
                <a:solidFill>
                  <a:srgbClr val="0432FF"/>
                </a:solidFill>
              </a:rPr>
              <a:t>day</a:t>
            </a:r>
            <a:r>
              <a:rPr lang="en-US" sz="1400" dirty="0"/>
              <a:t>” attribute</a:t>
            </a:r>
          </a:p>
        </p:txBody>
      </p:sp>
      <p:pic>
        <p:nvPicPr>
          <p:cNvPr id="3" name="Picture 2">
            <a:extLst>
              <a:ext uri="{FF2B5EF4-FFF2-40B4-BE49-F238E27FC236}">
                <a16:creationId xmlns:a16="http://schemas.microsoft.com/office/drawing/2014/main" id="{3B1F6A0A-BCDA-EB47-AED0-6775DFD060FC}"/>
              </a:ext>
            </a:extLst>
          </p:cNvPr>
          <p:cNvPicPr>
            <a:picLocks noChangeAspect="1"/>
          </p:cNvPicPr>
          <p:nvPr/>
        </p:nvPicPr>
        <p:blipFill>
          <a:blip r:embed="rId3"/>
          <a:stretch>
            <a:fillRect/>
          </a:stretch>
        </p:blipFill>
        <p:spPr>
          <a:xfrm>
            <a:off x="517439" y="5401276"/>
            <a:ext cx="1257300" cy="1270000"/>
          </a:xfrm>
          <a:prstGeom prst="rect">
            <a:avLst/>
          </a:prstGeom>
          <a:ln>
            <a:solidFill>
              <a:schemeClr val="tx1"/>
            </a:solidFill>
          </a:ln>
        </p:spPr>
      </p:pic>
      <p:sp>
        <p:nvSpPr>
          <p:cNvPr id="25" name="TextBox 24">
            <a:extLst>
              <a:ext uri="{FF2B5EF4-FFF2-40B4-BE49-F238E27FC236}">
                <a16:creationId xmlns:a16="http://schemas.microsoft.com/office/drawing/2014/main" id="{AC6487B4-6F50-994C-B6FA-B375ABC61CBA}"/>
              </a:ext>
            </a:extLst>
          </p:cNvPr>
          <p:cNvSpPr txBox="1"/>
          <p:nvPr/>
        </p:nvSpPr>
        <p:spPr>
          <a:xfrm>
            <a:off x="-144164" y="4951358"/>
            <a:ext cx="2804984" cy="400110"/>
          </a:xfrm>
          <a:prstGeom prst="rect">
            <a:avLst/>
          </a:prstGeom>
          <a:noFill/>
        </p:spPr>
        <p:txBody>
          <a:bodyPr wrap="square" rtlCol="0">
            <a:spAutoFit/>
          </a:bodyPr>
          <a:lstStyle/>
          <a:p>
            <a:pPr algn="ctr"/>
            <a:r>
              <a:rPr lang="en-US" sz="2000" u="sng" dirty="0">
                <a:latin typeface="Bradley Hand" pitchFamily="2" charset="77"/>
              </a:rPr>
              <a:t>Code Output</a:t>
            </a:r>
          </a:p>
        </p:txBody>
      </p:sp>
      <p:pic>
        <p:nvPicPr>
          <p:cNvPr id="26" name="Graphic 25" descr="Line Arrow: Straight">
            <a:extLst>
              <a:ext uri="{FF2B5EF4-FFF2-40B4-BE49-F238E27FC236}">
                <a16:creationId xmlns:a16="http://schemas.microsoft.com/office/drawing/2014/main" id="{EC569F15-CD46-824E-B7F4-9EB448FB92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1590617" y="4309664"/>
            <a:ext cx="368244" cy="715976"/>
          </a:xfrm>
          <a:prstGeom prst="rect">
            <a:avLst/>
          </a:prstGeom>
        </p:spPr>
      </p:pic>
      <p:pic>
        <p:nvPicPr>
          <p:cNvPr id="28" name="Graphic 27" descr="Monthly calendar">
            <a:extLst>
              <a:ext uri="{FF2B5EF4-FFF2-40B4-BE49-F238E27FC236}">
                <a16:creationId xmlns:a16="http://schemas.microsoft.com/office/drawing/2014/main" id="{BD7BE309-69CD-D440-B484-D7B1236036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0642" y="28946"/>
            <a:ext cx="565476" cy="565476"/>
          </a:xfrm>
          <a:prstGeom prst="rect">
            <a:avLst/>
          </a:prstGeom>
        </p:spPr>
      </p:pic>
    </p:spTree>
    <p:extLst>
      <p:ext uri="{BB962C8B-B14F-4D97-AF65-F5344CB8AC3E}">
        <p14:creationId xmlns:p14="http://schemas.microsoft.com/office/powerpoint/2010/main" val="1951053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0687A9-FB03-8C4F-B8BA-4E7319A5B86D}"/>
              </a:ext>
            </a:extLst>
          </p:cNvPr>
          <p:cNvPicPr>
            <a:picLocks noChangeAspect="1"/>
          </p:cNvPicPr>
          <p:nvPr/>
        </p:nvPicPr>
        <p:blipFill>
          <a:blip r:embed="rId2"/>
          <a:stretch>
            <a:fillRect/>
          </a:stretch>
        </p:blipFill>
        <p:spPr>
          <a:xfrm>
            <a:off x="183293" y="1142475"/>
            <a:ext cx="6858000" cy="1574800"/>
          </a:xfrm>
          <a:prstGeom prst="rect">
            <a:avLst/>
          </a:prstGeom>
          <a:ln>
            <a:solidFill>
              <a:schemeClr val="tx1"/>
            </a:solidFill>
          </a:ln>
        </p:spPr>
      </p:pic>
      <p:sp>
        <p:nvSpPr>
          <p:cNvPr id="4" name="Title 1">
            <a:extLst>
              <a:ext uri="{FF2B5EF4-FFF2-40B4-BE49-F238E27FC236}">
                <a16:creationId xmlns:a16="http://schemas.microsoft.com/office/drawing/2014/main" id="{8FC0B355-0B57-4E4D-A1BB-172440B9DF0F}"/>
              </a:ext>
            </a:extLst>
          </p:cNvPr>
          <p:cNvSpPr txBox="1">
            <a:spLocks/>
          </p:cNvSpPr>
          <p:nvPr/>
        </p:nvSpPr>
        <p:spPr>
          <a:xfrm>
            <a:off x="1186249" y="0"/>
            <a:ext cx="9440562" cy="776759"/>
          </a:xfrm>
          <a:prstGeom prst="rect">
            <a:avLst/>
          </a:prstGeom>
        </p:spPr>
        <p:txBody>
          <a:bodyPr vert="horz" lIns="228600" tIns="228600" rIns="228600" bIns="228600" rtlCol="0" anchor="ctr">
            <a:normAutofit fontScale="675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Using Python’s </a:t>
            </a:r>
            <a:r>
              <a:rPr lang="en-US" b="1" dirty="0">
                <a:solidFill>
                  <a:srgbClr val="0432FF"/>
                </a:solidFill>
              </a:rPr>
              <a:t>date (</a:t>
            </a:r>
            <a:r>
              <a:rPr lang="en-US" b="1" i="1" dirty="0" err="1">
                <a:solidFill>
                  <a:srgbClr val="0432FF"/>
                </a:solidFill>
              </a:rPr>
              <a:t>datetime.date</a:t>
            </a:r>
            <a:r>
              <a:rPr lang="en-US" b="1" dirty="0">
                <a:solidFill>
                  <a:srgbClr val="0432FF"/>
                </a:solidFill>
              </a:rPr>
              <a:t>) </a:t>
            </a:r>
            <a:r>
              <a:rPr lang="en-US" dirty="0"/>
              <a:t>objects – </a:t>
            </a:r>
            <a:r>
              <a:rPr lang="en-US" b="1" i="1" dirty="0">
                <a:solidFill>
                  <a:srgbClr val="0432FF"/>
                </a:solidFill>
              </a:rPr>
              <a:t>Slide 2</a:t>
            </a:r>
          </a:p>
        </p:txBody>
      </p:sp>
      <p:sp>
        <p:nvSpPr>
          <p:cNvPr id="8" name="Oval 7">
            <a:extLst>
              <a:ext uri="{FF2B5EF4-FFF2-40B4-BE49-F238E27FC236}">
                <a16:creationId xmlns:a16="http://schemas.microsoft.com/office/drawing/2014/main" id="{2341FCA4-389F-1848-86F0-7F8BA2F25791}"/>
              </a:ext>
            </a:extLst>
          </p:cNvPr>
          <p:cNvSpPr/>
          <p:nvPr/>
        </p:nvSpPr>
        <p:spPr>
          <a:xfrm>
            <a:off x="7486650" y="756249"/>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9" name="TextBox 8">
            <a:extLst>
              <a:ext uri="{FF2B5EF4-FFF2-40B4-BE49-F238E27FC236}">
                <a16:creationId xmlns:a16="http://schemas.microsoft.com/office/drawing/2014/main" id="{252D3BBF-A424-8645-920D-2BFFD10F8169}"/>
              </a:ext>
            </a:extLst>
          </p:cNvPr>
          <p:cNvSpPr txBox="1"/>
          <p:nvPr/>
        </p:nvSpPr>
        <p:spPr>
          <a:xfrm>
            <a:off x="7799684" y="682075"/>
            <a:ext cx="4209023" cy="523220"/>
          </a:xfrm>
          <a:prstGeom prst="rect">
            <a:avLst/>
          </a:prstGeom>
          <a:noFill/>
        </p:spPr>
        <p:txBody>
          <a:bodyPr wrap="square" rtlCol="0">
            <a:spAutoFit/>
          </a:bodyPr>
          <a:lstStyle/>
          <a:p>
            <a:r>
              <a:rPr lang="en-US" sz="1400" dirty="0"/>
              <a:t>We import the date method from the datetime built-in Python module</a:t>
            </a:r>
          </a:p>
        </p:txBody>
      </p:sp>
      <p:sp>
        <p:nvSpPr>
          <p:cNvPr id="12" name="TextBox 11">
            <a:extLst>
              <a:ext uri="{FF2B5EF4-FFF2-40B4-BE49-F238E27FC236}">
                <a16:creationId xmlns:a16="http://schemas.microsoft.com/office/drawing/2014/main" id="{49121550-D71D-E64F-83C1-A9AB0A84A4F4}"/>
              </a:ext>
            </a:extLst>
          </p:cNvPr>
          <p:cNvSpPr txBox="1"/>
          <p:nvPr/>
        </p:nvSpPr>
        <p:spPr>
          <a:xfrm>
            <a:off x="7865851" y="1271864"/>
            <a:ext cx="4126121" cy="523220"/>
          </a:xfrm>
          <a:prstGeom prst="rect">
            <a:avLst/>
          </a:prstGeom>
          <a:noFill/>
        </p:spPr>
        <p:txBody>
          <a:bodyPr wrap="square" rtlCol="0">
            <a:spAutoFit/>
          </a:bodyPr>
          <a:lstStyle/>
          <a:p>
            <a:r>
              <a:rPr lang="en-US" sz="1400" dirty="0"/>
              <a:t>We use the </a:t>
            </a:r>
            <a:r>
              <a:rPr lang="en-US" sz="1400" b="1" dirty="0">
                <a:solidFill>
                  <a:srgbClr val="C00000"/>
                </a:solidFill>
              </a:rPr>
              <a:t>date() </a:t>
            </a:r>
            <a:r>
              <a:rPr lang="en-US" sz="1400" b="1" dirty="0"/>
              <a:t>method </a:t>
            </a:r>
            <a:r>
              <a:rPr lang="en-US" sz="1400" dirty="0"/>
              <a:t>to assign today’s date to the variable “</a:t>
            </a:r>
            <a:r>
              <a:rPr lang="en-US" sz="1400" dirty="0">
                <a:solidFill>
                  <a:srgbClr val="0432FF"/>
                </a:solidFill>
              </a:rPr>
              <a:t>d1</a:t>
            </a:r>
            <a:r>
              <a:rPr lang="en-US" sz="1400" dirty="0"/>
              <a:t>”</a:t>
            </a:r>
          </a:p>
        </p:txBody>
      </p:sp>
      <p:sp>
        <p:nvSpPr>
          <p:cNvPr id="14" name="Oval 13">
            <a:extLst>
              <a:ext uri="{FF2B5EF4-FFF2-40B4-BE49-F238E27FC236}">
                <a16:creationId xmlns:a16="http://schemas.microsoft.com/office/drawing/2014/main" id="{DCDF99FC-7A4B-9B48-A27B-379AC876B34D}"/>
              </a:ext>
            </a:extLst>
          </p:cNvPr>
          <p:cNvSpPr/>
          <p:nvPr/>
        </p:nvSpPr>
        <p:spPr>
          <a:xfrm>
            <a:off x="7552037" y="1978602"/>
            <a:ext cx="234779" cy="2347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7" name="Oval 16">
            <a:extLst>
              <a:ext uri="{FF2B5EF4-FFF2-40B4-BE49-F238E27FC236}">
                <a16:creationId xmlns:a16="http://schemas.microsoft.com/office/drawing/2014/main" id="{FEAD7B35-22E9-BB4C-9C20-486A22641043}"/>
              </a:ext>
            </a:extLst>
          </p:cNvPr>
          <p:cNvSpPr/>
          <p:nvPr/>
        </p:nvSpPr>
        <p:spPr>
          <a:xfrm>
            <a:off x="7523712" y="1318986"/>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8" name="Oval 17">
            <a:extLst>
              <a:ext uri="{FF2B5EF4-FFF2-40B4-BE49-F238E27FC236}">
                <a16:creationId xmlns:a16="http://schemas.microsoft.com/office/drawing/2014/main" id="{3677EEE3-B142-3C44-946D-FEA6BCFA85AA}"/>
              </a:ext>
            </a:extLst>
          </p:cNvPr>
          <p:cNvSpPr/>
          <p:nvPr/>
        </p:nvSpPr>
        <p:spPr>
          <a:xfrm>
            <a:off x="2130666" y="1968896"/>
            <a:ext cx="234779" cy="2347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9" name="Oval 18">
            <a:extLst>
              <a:ext uri="{FF2B5EF4-FFF2-40B4-BE49-F238E27FC236}">
                <a16:creationId xmlns:a16="http://schemas.microsoft.com/office/drawing/2014/main" id="{7D257BD1-0BFA-414A-9460-0CC56FB71CB4}"/>
              </a:ext>
            </a:extLst>
          </p:cNvPr>
          <p:cNvSpPr/>
          <p:nvPr/>
        </p:nvSpPr>
        <p:spPr>
          <a:xfrm>
            <a:off x="7552036" y="2536956"/>
            <a:ext cx="234779" cy="234778"/>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25" name="TextBox 24">
            <a:extLst>
              <a:ext uri="{FF2B5EF4-FFF2-40B4-BE49-F238E27FC236}">
                <a16:creationId xmlns:a16="http://schemas.microsoft.com/office/drawing/2014/main" id="{AC6487B4-6F50-994C-B6FA-B375ABC61CBA}"/>
              </a:ext>
            </a:extLst>
          </p:cNvPr>
          <p:cNvSpPr txBox="1"/>
          <p:nvPr/>
        </p:nvSpPr>
        <p:spPr>
          <a:xfrm>
            <a:off x="0" y="3429000"/>
            <a:ext cx="2804984" cy="400110"/>
          </a:xfrm>
          <a:prstGeom prst="rect">
            <a:avLst/>
          </a:prstGeom>
          <a:noFill/>
        </p:spPr>
        <p:txBody>
          <a:bodyPr wrap="square" rtlCol="0">
            <a:spAutoFit/>
          </a:bodyPr>
          <a:lstStyle/>
          <a:p>
            <a:pPr algn="ctr"/>
            <a:r>
              <a:rPr lang="en-US" sz="2000" u="sng" dirty="0">
                <a:latin typeface="Bradley Hand" pitchFamily="2" charset="77"/>
              </a:rPr>
              <a:t>Code Output</a:t>
            </a:r>
          </a:p>
        </p:txBody>
      </p:sp>
      <p:pic>
        <p:nvPicPr>
          <p:cNvPr id="26" name="Graphic 25" descr="Line Arrow: Straight">
            <a:extLst>
              <a:ext uri="{FF2B5EF4-FFF2-40B4-BE49-F238E27FC236}">
                <a16:creationId xmlns:a16="http://schemas.microsoft.com/office/drawing/2014/main" id="{EC569F15-CD46-824E-B7F4-9EB448FB92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559523" y="2741287"/>
            <a:ext cx="578714" cy="715976"/>
          </a:xfrm>
          <a:prstGeom prst="rect">
            <a:avLst/>
          </a:prstGeom>
        </p:spPr>
      </p:pic>
      <p:pic>
        <p:nvPicPr>
          <p:cNvPr id="6" name="Picture 5">
            <a:extLst>
              <a:ext uri="{FF2B5EF4-FFF2-40B4-BE49-F238E27FC236}">
                <a16:creationId xmlns:a16="http://schemas.microsoft.com/office/drawing/2014/main" id="{1B44428B-11B7-E74B-AE70-A524D3831F8C}"/>
              </a:ext>
            </a:extLst>
          </p:cNvPr>
          <p:cNvPicPr>
            <a:picLocks noChangeAspect="1"/>
          </p:cNvPicPr>
          <p:nvPr/>
        </p:nvPicPr>
        <p:blipFill>
          <a:blip r:embed="rId5"/>
          <a:stretch>
            <a:fillRect/>
          </a:stretch>
        </p:blipFill>
        <p:spPr>
          <a:xfrm>
            <a:off x="183293" y="3881522"/>
            <a:ext cx="2870200" cy="1574800"/>
          </a:xfrm>
          <a:prstGeom prst="rect">
            <a:avLst/>
          </a:prstGeom>
          <a:ln>
            <a:solidFill>
              <a:schemeClr val="tx1"/>
            </a:solidFill>
          </a:ln>
        </p:spPr>
      </p:pic>
      <p:sp>
        <p:nvSpPr>
          <p:cNvPr id="27" name="TextBox 26">
            <a:extLst>
              <a:ext uri="{FF2B5EF4-FFF2-40B4-BE49-F238E27FC236}">
                <a16:creationId xmlns:a16="http://schemas.microsoft.com/office/drawing/2014/main" id="{74C2EA32-11CF-EF4E-B8A4-1ED705525862}"/>
              </a:ext>
            </a:extLst>
          </p:cNvPr>
          <p:cNvSpPr txBox="1"/>
          <p:nvPr/>
        </p:nvSpPr>
        <p:spPr>
          <a:xfrm>
            <a:off x="-505083" y="675860"/>
            <a:ext cx="6300401" cy="400110"/>
          </a:xfrm>
          <a:prstGeom prst="rect">
            <a:avLst/>
          </a:prstGeom>
          <a:noFill/>
        </p:spPr>
        <p:txBody>
          <a:bodyPr wrap="square" rtlCol="0">
            <a:spAutoFit/>
          </a:bodyPr>
          <a:lstStyle/>
          <a:p>
            <a:pPr algn="ctr"/>
            <a:r>
              <a:rPr lang="en-US" sz="2000" b="1" u="sng" dirty="0">
                <a:solidFill>
                  <a:srgbClr val="0432FF"/>
                </a:solidFill>
                <a:latin typeface="Bradley Hand" pitchFamily="2" charset="77"/>
              </a:rPr>
              <a:t>Objective: </a:t>
            </a:r>
            <a:r>
              <a:rPr lang="en-US" sz="2000" u="sng" dirty="0">
                <a:latin typeface="Bradley Hand" pitchFamily="2" charset="77"/>
              </a:rPr>
              <a:t>Get the difference between 2 dates</a:t>
            </a:r>
          </a:p>
        </p:txBody>
      </p:sp>
      <p:sp>
        <p:nvSpPr>
          <p:cNvPr id="28" name="Oval 27">
            <a:extLst>
              <a:ext uri="{FF2B5EF4-FFF2-40B4-BE49-F238E27FC236}">
                <a16:creationId xmlns:a16="http://schemas.microsoft.com/office/drawing/2014/main" id="{9402F5CC-B0F6-9945-BB9D-5A9B3C75DEC3}"/>
              </a:ext>
            </a:extLst>
          </p:cNvPr>
          <p:cNvSpPr/>
          <p:nvPr/>
        </p:nvSpPr>
        <p:spPr>
          <a:xfrm>
            <a:off x="2639968" y="1166900"/>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11" name="Oval 10">
            <a:extLst>
              <a:ext uri="{FF2B5EF4-FFF2-40B4-BE49-F238E27FC236}">
                <a16:creationId xmlns:a16="http://schemas.microsoft.com/office/drawing/2014/main" id="{66459E47-4453-FC41-BF29-B4FB3455672C}"/>
              </a:ext>
            </a:extLst>
          </p:cNvPr>
          <p:cNvSpPr/>
          <p:nvPr/>
        </p:nvSpPr>
        <p:spPr>
          <a:xfrm>
            <a:off x="1972089" y="1718496"/>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29" name="TextBox 28">
            <a:extLst>
              <a:ext uri="{FF2B5EF4-FFF2-40B4-BE49-F238E27FC236}">
                <a16:creationId xmlns:a16="http://schemas.microsoft.com/office/drawing/2014/main" id="{85424713-FA6D-124A-9ADF-154B4CEC783D}"/>
              </a:ext>
            </a:extLst>
          </p:cNvPr>
          <p:cNvSpPr txBox="1"/>
          <p:nvPr/>
        </p:nvSpPr>
        <p:spPr>
          <a:xfrm>
            <a:off x="7882586" y="1953274"/>
            <a:ext cx="4126121" cy="523220"/>
          </a:xfrm>
          <a:prstGeom prst="rect">
            <a:avLst/>
          </a:prstGeom>
          <a:noFill/>
        </p:spPr>
        <p:txBody>
          <a:bodyPr wrap="square" rtlCol="0">
            <a:spAutoFit/>
          </a:bodyPr>
          <a:lstStyle/>
          <a:p>
            <a:r>
              <a:rPr lang="en-US" sz="1400" dirty="0"/>
              <a:t>We use the </a:t>
            </a:r>
            <a:r>
              <a:rPr lang="en-US" sz="1400" b="1" dirty="0">
                <a:solidFill>
                  <a:srgbClr val="C00000"/>
                </a:solidFill>
              </a:rPr>
              <a:t>date() </a:t>
            </a:r>
            <a:r>
              <a:rPr lang="en-US" sz="1400" b="1" dirty="0"/>
              <a:t>method </a:t>
            </a:r>
            <a:r>
              <a:rPr lang="en-US" sz="1400" dirty="0"/>
              <a:t>to assign  the date of 2018,12,31 to the variable “</a:t>
            </a:r>
            <a:r>
              <a:rPr lang="en-US" sz="1400" dirty="0">
                <a:solidFill>
                  <a:srgbClr val="0432FF"/>
                </a:solidFill>
              </a:rPr>
              <a:t>d2</a:t>
            </a:r>
            <a:r>
              <a:rPr lang="en-US" sz="1400" dirty="0"/>
              <a:t>”</a:t>
            </a:r>
          </a:p>
        </p:txBody>
      </p:sp>
      <p:sp>
        <p:nvSpPr>
          <p:cNvPr id="30" name="Oval 29">
            <a:extLst>
              <a:ext uri="{FF2B5EF4-FFF2-40B4-BE49-F238E27FC236}">
                <a16:creationId xmlns:a16="http://schemas.microsoft.com/office/drawing/2014/main" id="{B18BB376-8B6B-6E48-953F-FF9DD014EBAD}"/>
              </a:ext>
            </a:extLst>
          </p:cNvPr>
          <p:cNvSpPr/>
          <p:nvPr/>
        </p:nvSpPr>
        <p:spPr>
          <a:xfrm>
            <a:off x="6989801" y="2235542"/>
            <a:ext cx="234779" cy="234778"/>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31" name="TextBox 30">
            <a:extLst>
              <a:ext uri="{FF2B5EF4-FFF2-40B4-BE49-F238E27FC236}">
                <a16:creationId xmlns:a16="http://schemas.microsoft.com/office/drawing/2014/main" id="{E7B03F2C-5648-3542-A5E7-FA1C9F0C7AF9}"/>
              </a:ext>
            </a:extLst>
          </p:cNvPr>
          <p:cNvSpPr txBox="1"/>
          <p:nvPr/>
        </p:nvSpPr>
        <p:spPr>
          <a:xfrm>
            <a:off x="7882586" y="2523449"/>
            <a:ext cx="4126121" cy="738664"/>
          </a:xfrm>
          <a:prstGeom prst="rect">
            <a:avLst/>
          </a:prstGeom>
          <a:noFill/>
        </p:spPr>
        <p:txBody>
          <a:bodyPr wrap="square" rtlCol="0">
            <a:spAutoFit/>
          </a:bodyPr>
          <a:lstStyle/>
          <a:p>
            <a:r>
              <a:rPr lang="en-US" sz="1400" dirty="0"/>
              <a:t>We subtract our older date from our more current date (</a:t>
            </a:r>
            <a:r>
              <a:rPr lang="en-US" sz="1400" dirty="0">
                <a:solidFill>
                  <a:srgbClr val="0432FF"/>
                </a:solidFill>
              </a:rPr>
              <a:t>d1-d2</a:t>
            </a:r>
            <a:r>
              <a:rPr lang="en-US" sz="1400" dirty="0"/>
              <a:t>) and assign that outcome to </a:t>
            </a:r>
            <a:r>
              <a:rPr lang="en-US" sz="1400" dirty="0">
                <a:solidFill>
                  <a:srgbClr val="0432FF"/>
                </a:solidFill>
              </a:rPr>
              <a:t>“diff”</a:t>
            </a:r>
          </a:p>
        </p:txBody>
      </p:sp>
      <p:sp>
        <p:nvSpPr>
          <p:cNvPr id="22" name="Oval 21">
            <a:extLst>
              <a:ext uri="{FF2B5EF4-FFF2-40B4-BE49-F238E27FC236}">
                <a16:creationId xmlns:a16="http://schemas.microsoft.com/office/drawing/2014/main" id="{097BC292-EA5E-F341-8A02-3D97C8DDAAD0}"/>
              </a:ext>
            </a:extLst>
          </p:cNvPr>
          <p:cNvSpPr/>
          <p:nvPr/>
        </p:nvSpPr>
        <p:spPr>
          <a:xfrm>
            <a:off x="1731490" y="3982968"/>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32" name="Oval 31">
            <a:extLst>
              <a:ext uri="{FF2B5EF4-FFF2-40B4-BE49-F238E27FC236}">
                <a16:creationId xmlns:a16="http://schemas.microsoft.com/office/drawing/2014/main" id="{08E0AD06-44D3-A140-A497-0799F7265E68}"/>
              </a:ext>
            </a:extLst>
          </p:cNvPr>
          <p:cNvSpPr/>
          <p:nvPr/>
        </p:nvSpPr>
        <p:spPr>
          <a:xfrm>
            <a:off x="7604039" y="3829110"/>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33" name="TextBox 32">
            <a:extLst>
              <a:ext uri="{FF2B5EF4-FFF2-40B4-BE49-F238E27FC236}">
                <a16:creationId xmlns:a16="http://schemas.microsoft.com/office/drawing/2014/main" id="{9AC23035-2FD0-0743-88C9-22758E4FFC96}"/>
              </a:ext>
            </a:extLst>
          </p:cNvPr>
          <p:cNvSpPr txBox="1"/>
          <p:nvPr/>
        </p:nvSpPr>
        <p:spPr>
          <a:xfrm>
            <a:off x="7958523" y="3783100"/>
            <a:ext cx="4126121" cy="523220"/>
          </a:xfrm>
          <a:prstGeom prst="rect">
            <a:avLst/>
          </a:prstGeom>
          <a:noFill/>
        </p:spPr>
        <p:txBody>
          <a:bodyPr wrap="square" rtlCol="0">
            <a:spAutoFit/>
          </a:bodyPr>
          <a:lstStyle/>
          <a:p>
            <a:r>
              <a:rPr lang="en-US" sz="1400" dirty="0"/>
              <a:t>The output gives use the total number of  days between the two dates</a:t>
            </a:r>
          </a:p>
        </p:txBody>
      </p:sp>
      <p:sp>
        <p:nvSpPr>
          <p:cNvPr id="34" name="Oval 33">
            <a:extLst>
              <a:ext uri="{FF2B5EF4-FFF2-40B4-BE49-F238E27FC236}">
                <a16:creationId xmlns:a16="http://schemas.microsoft.com/office/drawing/2014/main" id="{172B1ABC-FD76-3E4B-A3F0-CCCC36D9D389}"/>
              </a:ext>
            </a:extLst>
          </p:cNvPr>
          <p:cNvSpPr/>
          <p:nvPr/>
        </p:nvSpPr>
        <p:spPr>
          <a:xfrm>
            <a:off x="7604039" y="4612841"/>
            <a:ext cx="234779" cy="234778"/>
          </a:xfrm>
          <a:prstGeom prst="ellipse">
            <a:avLst/>
          </a:prstGeom>
          <a:solidFill>
            <a:srgbClr val="945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35" name="Oval 34">
            <a:extLst>
              <a:ext uri="{FF2B5EF4-FFF2-40B4-BE49-F238E27FC236}">
                <a16:creationId xmlns:a16="http://schemas.microsoft.com/office/drawing/2014/main" id="{CDE3E67A-FEDA-094D-9420-6B5279F8D533}"/>
              </a:ext>
            </a:extLst>
          </p:cNvPr>
          <p:cNvSpPr/>
          <p:nvPr/>
        </p:nvSpPr>
        <p:spPr>
          <a:xfrm>
            <a:off x="2365445" y="4494520"/>
            <a:ext cx="234779" cy="234778"/>
          </a:xfrm>
          <a:prstGeom prst="ellipse">
            <a:avLst/>
          </a:prstGeom>
          <a:solidFill>
            <a:srgbClr val="945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36" name="TextBox 35">
            <a:extLst>
              <a:ext uri="{FF2B5EF4-FFF2-40B4-BE49-F238E27FC236}">
                <a16:creationId xmlns:a16="http://schemas.microsoft.com/office/drawing/2014/main" id="{AF26B753-D8EF-B94C-B1BF-79B69B5EF4F1}"/>
              </a:ext>
            </a:extLst>
          </p:cNvPr>
          <p:cNvSpPr txBox="1"/>
          <p:nvPr/>
        </p:nvSpPr>
        <p:spPr>
          <a:xfrm>
            <a:off x="7958523" y="4565697"/>
            <a:ext cx="4126121" cy="1384995"/>
          </a:xfrm>
          <a:prstGeom prst="rect">
            <a:avLst/>
          </a:prstGeom>
          <a:noFill/>
        </p:spPr>
        <p:txBody>
          <a:bodyPr wrap="square" rtlCol="0">
            <a:spAutoFit/>
          </a:bodyPr>
          <a:lstStyle/>
          <a:p>
            <a:r>
              <a:rPr lang="en-US" sz="1400" dirty="0"/>
              <a:t>Notice the object types:</a:t>
            </a:r>
          </a:p>
          <a:p>
            <a:pPr marL="285750" indent="-285750">
              <a:buFont typeface="Arial" panose="020B0604020202020204" pitchFamily="34" charset="0"/>
              <a:buChar char="•"/>
            </a:pPr>
            <a:r>
              <a:rPr lang="en-US" sz="1400" dirty="0"/>
              <a:t>d1 and d2 are of type ‘</a:t>
            </a:r>
            <a:r>
              <a:rPr lang="en-US" sz="1400" dirty="0" err="1"/>
              <a:t>datetime.date</a:t>
            </a:r>
            <a:r>
              <a:rPr lang="en-US" sz="1400" dirty="0"/>
              <a:t>’</a:t>
            </a:r>
          </a:p>
          <a:p>
            <a:pPr marL="285750" indent="-285750">
              <a:buFont typeface="Arial" panose="020B0604020202020204" pitchFamily="34" charset="0"/>
              <a:buChar char="•"/>
            </a:pPr>
            <a:r>
              <a:rPr lang="en-US" sz="1400" dirty="0"/>
              <a:t>‘diff’ is of type ‘</a:t>
            </a:r>
            <a:r>
              <a:rPr lang="en-US" sz="1400" dirty="0" err="1"/>
              <a:t>datetime.timedelta</a:t>
            </a:r>
            <a:r>
              <a:rPr lang="en-US" sz="1400" dirty="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 will be seeing more examples of </a:t>
            </a:r>
            <a:r>
              <a:rPr lang="en-US" sz="1400" dirty="0" err="1"/>
              <a:t>timedelta</a:t>
            </a:r>
            <a:r>
              <a:rPr lang="en-US" sz="1400" dirty="0"/>
              <a:t> in the slides to come</a:t>
            </a:r>
          </a:p>
        </p:txBody>
      </p:sp>
      <p:sp>
        <p:nvSpPr>
          <p:cNvPr id="37" name="Oval 36">
            <a:extLst>
              <a:ext uri="{FF2B5EF4-FFF2-40B4-BE49-F238E27FC236}">
                <a16:creationId xmlns:a16="http://schemas.microsoft.com/office/drawing/2014/main" id="{F171CA29-78AF-834E-A502-8613900020BA}"/>
              </a:ext>
            </a:extLst>
          </p:cNvPr>
          <p:cNvSpPr/>
          <p:nvPr/>
        </p:nvSpPr>
        <p:spPr>
          <a:xfrm>
            <a:off x="2754552" y="4952916"/>
            <a:ext cx="234779" cy="234778"/>
          </a:xfrm>
          <a:prstGeom prst="ellipse">
            <a:avLst/>
          </a:prstGeom>
          <a:solidFill>
            <a:srgbClr val="945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10" name="Rectangle 9">
            <a:extLst>
              <a:ext uri="{FF2B5EF4-FFF2-40B4-BE49-F238E27FC236}">
                <a16:creationId xmlns:a16="http://schemas.microsoft.com/office/drawing/2014/main" id="{6B40BBDB-AB5E-7E4F-9FED-CEC257AD5EE2}"/>
              </a:ext>
            </a:extLst>
          </p:cNvPr>
          <p:cNvSpPr/>
          <p:nvPr/>
        </p:nvSpPr>
        <p:spPr>
          <a:xfrm>
            <a:off x="4309415" y="3299348"/>
            <a:ext cx="1770485" cy="369332"/>
          </a:xfrm>
          <a:prstGeom prst="rect">
            <a:avLst/>
          </a:prstGeom>
        </p:spPr>
        <p:txBody>
          <a:bodyPr wrap="none">
            <a:spAutoFit/>
          </a:bodyPr>
          <a:lstStyle/>
          <a:p>
            <a:r>
              <a:rPr lang="en-US" dirty="0"/>
              <a:t>print(abs(diff))</a:t>
            </a:r>
          </a:p>
        </p:txBody>
      </p:sp>
      <p:sp>
        <p:nvSpPr>
          <p:cNvPr id="13" name="Rectangle 12">
            <a:extLst>
              <a:ext uri="{FF2B5EF4-FFF2-40B4-BE49-F238E27FC236}">
                <a16:creationId xmlns:a16="http://schemas.microsoft.com/office/drawing/2014/main" id="{50E8DC05-1AD9-0942-9DA9-EC6BFDE88867}"/>
              </a:ext>
            </a:extLst>
          </p:cNvPr>
          <p:cNvSpPr/>
          <p:nvPr/>
        </p:nvSpPr>
        <p:spPr>
          <a:xfrm>
            <a:off x="4309415" y="2970918"/>
            <a:ext cx="1605568" cy="369332"/>
          </a:xfrm>
          <a:prstGeom prst="rect">
            <a:avLst/>
          </a:prstGeom>
        </p:spPr>
        <p:txBody>
          <a:bodyPr wrap="none">
            <a:spAutoFit/>
          </a:bodyPr>
          <a:lstStyle/>
          <a:p>
            <a:r>
              <a:rPr lang="en-US" dirty="0"/>
              <a:t>diff2 = d2 -d1</a:t>
            </a:r>
          </a:p>
        </p:txBody>
      </p:sp>
      <p:sp>
        <p:nvSpPr>
          <p:cNvPr id="38" name="Oval 37">
            <a:extLst>
              <a:ext uri="{FF2B5EF4-FFF2-40B4-BE49-F238E27FC236}">
                <a16:creationId xmlns:a16="http://schemas.microsoft.com/office/drawing/2014/main" id="{7120CF07-AAF1-4147-B4C1-B42A44104031}"/>
              </a:ext>
            </a:extLst>
          </p:cNvPr>
          <p:cNvSpPr/>
          <p:nvPr/>
        </p:nvSpPr>
        <p:spPr>
          <a:xfrm>
            <a:off x="3985052" y="2890670"/>
            <a:ext cx="234779" cy="234778"/>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cxnSp>
        <p:nvCxnSpPr>
          <p:cNvPr id="40" name="Straight Arrow Connector 39">
            <a:extLst>
              <a:ext uri="{FF2B5EF4-FFF2-40B4-BE49-F238E27FC236}">
                <a16:creationId xmlns:a16="http://schemas.microsoft.com/office/drawing/2014/main" id="{931FECB0-2CD4-6C49-B02C-20BB4580B027}"/>
              </a:ext>
            </a:extLst>
          </p:cNvPr>
          <p:cNvCxnSpPr/>
          <p:nvPr/>
        </p:nvCxnSpPr>
        <p:spPr>
          <a:xfrm flipH="1">
            <a:off x="6240162" y="3008059"/>
            <a:ext cx="1429263" cy="33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A3E9222-A79B-9D4B-AFF2-6A400E4674D5}"/>
              </a:ext>
            </a:extLst>
          </p:cNvPr>
          <p:cNvSpPr txBox="1"/>
          <p:nvPr/>
        </p:nvSpPr>
        <p:spPr>
          <a:xfrm rot="20761645">
            <a:off x="5985228" y="2868228"/>
            <a:ext cx="1705233" cy="338554"/>
          </a:xfrm>
          <a:prstGeom prst="rect">
            <a:avLst/>
          </a:prstGeom>
          <a:noFill/>
        </p:spPr>
        <p:txBody>
          <a:bodyPr wrap="square" rtlCol="0">
            <a:spAutoFit/>
          </a:bodyPr>
          <a:lstStyle/>
          <a:p>
            <a:pPr algn="ctr"/>
            <a:r>
              <a:rPr lang="en-US" sz="1600" u="sng" dirty="0">
                <a:latin typeface="Bradley Hand" pitchFamily="2" charset="77"/>
              </a:rPr>
              <a:t>Or else</a:t>
            </a:r>
          </a:p>
        </p:txBody>
      </p:sp>
      <p:sp>
        <p:nvSpPr>
          <p:cNvPr id="42" name="TextBox 41">
            <a:extLst>
              <a:ext uri="{FF2B5EF4-FFF2-40B4-BE49-F238E27FC236}">
                <a16:creationId xmlns:a16="http://schemas.microsoft.com/office/drawing/2014/main" id="{6D2E6B99-753D-4E44-9C8A-A3C24EABE727}"/>
              </a:ext>
            </a:extLst>
          </p:cNvPr>
          <p:cNvSpPr txBox="1"/>
          <p:nvPr/>
        </p:nvSpPr>
        <p:spPr>
          <a:xfrm>
            <a:off x="3743579" y="3641315"/>
            <a:ext cx="3474821" cy="738664"/>
          </a:xfrm>
          <a:prstGeom prst="rect">
            <a:avLst/>
          </a:prstGeom>
          <a:noFill/>
        </p:spPr>
        <p:txBody>
          <a:bodyPr wrap="square" rtlCol="0">
            <a:spAutoFit/>
          </a:bodyPr>
          <a:lstStyle/>
          <a:p>
            <a:r>
              <a:rPr lang="en-US" sz="1400" dirty="0"/>
              <a:t>If we use the </a:t>
            </a:r>
            <a:r>
              <a:rPr lang="en-US" sz="1400" dirty="0">
                <a:solidFill>
                  <a:srgbClr val="C00000"/>
                </a:solidFill>
              </a:rPr>
              <a:t>abs() </a:t>
            </a:r>
            <a:r>
              <a:rPr lang="en-US" sz="1400" dirty="0"/>
              <a:t>method – the order of the 2 dates will not matter as we negate the “-” sign in the result</a:t>
            </a:r>
          </a:p>
        </p:txBody>
      </p:sp>
      <p:pic>
        <p:nvPicPr>
          <p:cNvPr id="43" name="Graphic 42" descr="Monthly calendar">
            <a:extLst>
              <a:ext uri="{FF2B5EF4-FFF2-40B4-BE49-F238E27FC236}">
                <a16:creationId xmlns:a16="http://schemas.microsoft.com/office/drawing/2014/main" id="{DC4A8F35-4E64-E041-AE92-088D60D85A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0642" y="28946"/>
            <a:ext cx="565476" cy="565476"/>
          </a:xfrm>
          <a:prstGeom prst="rect">
            <a:avLst/>
          </a:prstGeom>
        </p:spPr>
      </p:pic>
    </p:spTree>
    <p:extLst>
      <p:ext uri="{BB962C8B-B14F-4D97-AF65-F5344CB8AC3E}">
        <p14:creationId xmlns:p14="http://schemas.microsoft.com/office/powerpoint/2010/main" val="2647844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A2B027-3A19-DE42-9E5E-C1BA44DCDA51}"/>
              </a:ext>
            </a:extLst>
          </p:cNvPr>
          <p:cNvPicPr>
            <a:picLocks noChangeAspect="1"/>
          </p:cNvPicPr>
          <p:nvPr/>
        </p:nvPicPr>
        <p:blipFill>
          <a:blip r:embed="rId2"/>
          <a:stretch>
            <a:fillRect/>
          </a:stretch>
        </p:blipFill>
        <p:spPr>
          <a:xfrm>
            <a:off x="333303" y="1130345"/>
            <a:ext cx="5651500" cy="3048000"/>
          </a:xfrm>
          <a:prstGeom prst="rect">
            <a:avLst/>
          </a:prstGeom>
          <a:ln>
            <a:solidFill>
              <a:schemeClr val="tx1"/>
            </a:solidFill>
          </a:ln>
        </p:spPr>
      </p:pic>
      <p:sp>
        <p:nvSpPr>
          <p:cNvPr id="4" name="Title 1">
            <a:extLst>
              <a:ext uri="{FF2B5EF4-FFF2-40B4-BE49-F238E27FC236}">
                <a16:creationId xmlns:a16="http://schemas.microsoft.com/office/drawing/2014/main" id="{8FC0B355-0B57-4E4D-A1BB-172440B9DF0F}"/>
              </a:ext>
            </a:extLst>
          </p:cNvPr>
          <p:cNvSpPr txBox="1">
            <a:spLocks/>
          </p:cNvSpPr>
          <p:nvPr/>
        </p:nvSpPr>
        <p:spPr>
          <a:xfrm>
            <a:off x="1186249" y="0"/>
            <a:ext cx="9440562" cy="776759"/>
          </a:xfrm>
          <a:prstGeom prst="rect">
            <a:avLst/>
          </a:prstGeom>
        </p:spPr>
        <p:txBody>
          <a:bodyPr vert="horz" lIns="228600" tIns="228600" rIns="228600" bIns="228600" rtlCol="0" anchor="ctr">
            <a:normAutofit fontScale="675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Using Python’s </a:t>
            </a:r>
            <a:r>
              <a:rPr lang="en-US" b="1" dirty="0">
                <a:solidFill>
                  <a:srgbClr val="0432FF"/>
                </a:solidFill>
              </a:rPr>
              <a:t>date (</a:t>
            </a:r>
            <a:r>
              <a:rPr lang="en-US" b="1" i="1" dirty="0" err="1">
                <a:solidFill>
                  <a:srgbClr val="0432FF"/>
                </a:solidFill>
              </a:rPr>
              <a:t>datetime.date</a:t>
            </a:r>
            <a:r>
              <a:rPr lang="en-US" b="1" dirty="0">
                <a:solidFill>
                  <a:srgbClr val="0432FF"/>
                </a:solidFill>
              </a:rPr>
              <a:t>) </a:t>
            </a:r>
            <a:r>
              <a:rPr lang="en-US" dirty="0"/>
              <a:t>objects – </a:t>
            </a:r>
            <a:r>
              <a:rPr lang="en-US" b="1" i="1" dirty="0">
                <a:solidFill>
                  <a:srgbClr val="0432FF"/>
                </a:solidFill>
              </a:rPr>
              <a:t>Slide 3</a:t>
            </a:r>
          </a:p>
        </p:txBody>
      </p:sp>
      <p:sp>
        <p:nvSpPr>
          <p:cNvPr id="8" name="Oval 7">
            <a:extLst>
              <a:ext uri="{FF2B5EF4-FFF2-40B4-BE49-F238E27FC236}">
                <a16:creationId xmlns:a16="http://schemas.microsoft.com/office/drawing/2014/main" id="{2341FCA4-389F-1848-86F0-7F8BA2F25791}"/>
              </a:ext>
            </a:extLst>
          </p:cNvPr>
          <p:cNvSpPr/>
          <p:nvPr/>
        </p:nvSpPr>
        <p:spPr>
          <a:xfrm>
            <a:off x="7545345" y="756249"/>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9" name="TextBox 8">
            <a:extLst>
              <a:ext uri="{FF2B5EF4-FFF2-40B4-BE49-F238E27FC236}">
                <a16:creationId xmlns:a16="http://schemas.microsoft.com/office/drawing/2014/main" id="{252D3BBF-A424-8645-920D-2BFFD10F8169}"/>
              </a:ext>
            </a:extLst>
          </p:cNvPr>
          <p:cNvSpPr txBox="1"/>
          <p:nvPr/>
        </p:nvSpPr>
        <p:spPr>
          <a:xfrm>
            <a:off x="7799684" y="682075"/>
            <a:ext cx="4209023" cy="523220"/>
          </a:xfrm>
          <a:prstGeom prst="rect">
            <a:avLst/>
          </a:prstGeom>
          <a:noFill/>
        </p:spPr>
        <p:txBody>
          <a:bodyPr wrap="square" rtlCol="0">
            <a:spAutoFit/>
          </a:bodyPr>
          <a:lstStyle/>
          <a:p>
            <a:r>
              <a:rPr lang="en-US" sz="1400" dirty="0"/>
              <a:t>We import the date method from the datetime built-in Python module</a:t>
            </a:r>
          </a:p>
        </p:txBody>
      </p:sp>
      <p:sp>
        <p:nvSpPr>
          <p:cNvPr id="14" name="Oval 13">
            <a:extLst>
              <a:ext uri="{FF2B5EF4-FFF2-40B4-BE49-F238E27FC236}">
                <a16:creationId xmlns:a16="http://schemas.microsoft.com/office/drawing/2014/main" id="{DCDF99FC-7A4B-9B48-A27B-379AC876B34D}"/>
              </a:ext>
            </a:extLst>
          </p:cNvPr>
          <p:cNvSpPr/>
          <p:nvPr/>
        </p:nvSpPr>
        <p:spPr>
          <a:xfrm>
            <a:off x="7545345" y="1978602"/>
            <a:ext cx="234779" cy="2347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7" name="Oval 16">
            <a:extLst>
              <a:ext uri="{FF2B5EF4-FFF2-40B4-BE49-F238E27FC236}">
                <a16:creationId xmlns:a16="http://schemas.microsoft.com/office/drawing/2014/main" id="{FEAD7B35-22E9-BB4C-9C20-486A22641043}"/>
              </a:ext>
            </a:extLst>
          </p:cNvPr>
          <p:cNvSpPr/>
          <p:nvPr/>
        </p:nvSpPr>
        <p:spPr>
          <a:xfrm>
            <a:off x="7545345" y="1318986"/>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8" name="Oval 17">
            <a:extLst>
              <a:ext uri="{FF2B5EF4-FFF2-40B4-BE49-F238E27FC236}">
                <a16:creationId xmlns:a16="http://schemas.microsoft.com/office/drawing/2014/main" id="{3677EEE3-B142-3C44-946D-FEA6BCFA85AA}"/>
              </a:ext>
            </a:extLst>
          </p:cNvPr>
          <p:cNvSpPr/>
          <p:nvPr/>
        </p:nvSpPr>
        <p:spPr>
          <a:xfrm>
            <a:off x="3451324" y="2644103"/>
            <a:ext cx="234779" cy="2347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9" name="Oval 18">
            <a:extLst>
              <a:ext uri="{FF2B5EF4-FFF2-40B4-BE49-F238E27FC236}">
                <a16:creationId xmlns:a16="http://schemas.microsoft.com/office/drawing/2014/main" id="{7D257BD1-0BFA-414A-9460-0CC56FB71CB4}"/>
              </a:ext>
            </a:extLst>
          </p:cNvPr>
          <p:cNvSpPr/>
          <p:nvPr/>
        </p:nvSpPr>
        <p:spPr>
          <a:xfrm>
            <a:off x="7545345" y="2536956"/>
            <a:ext cx="234779" cy="234778"/>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25" name="TextBox 24">
            <a:extLst>
              <a:ext uri="{FF2B5EF4-FFF2-40B4-BE49-F238E27FC236}">
                <a16:creationId xmlns:a16="http://schemas.microsoft.com/office/drawing/2014/main" id="{AC6487B4-6F50-994C-B6FA-B375ABC61CBA}"/>
              </a:ext>
            </a:extLst>
          </p:cNvPr>
          <p:cNvSpPr txBox="1"/>
          <p:nvPr/>
        </p:nvSpPr>
        <p:spPr>
          <a:xfrm>
            <a:off x="-322150" y="4552806"/>
            <a:ext cx="2804984" cy="400110"/>
          </a:xfrm>
          <a:prstGeom prst="rect">
            <a:avLst/>
          </a:prstGeom>
          <a:noFill/>
        </p:spPr>
        <p:txBody>
          <a:bodyPr wrap="square" rtlCol="0">
            <a:spAutoFit/>
          </a:bodyPr>
          <a:lstStyle/>
          <a:p>
            <a:pPr algn="ctr"/>
            <a:r>
              <a:rPr lang="en-US" sz="2000" u="sng" dirty="0">
                <a:latin typeface="Bradley Hand" pitchFamily="2" charset="77"/>
              </a:rPr>
              <a:t>Code Output</a:t>
            </a:r>
          </a:p>
        </p:txBody>
      </p:sp>
      <p:pic>
        <p:nvPicPr>
          <p:cNvPr id="26" name="Graphic 25" descr="Line Arrow: Straight">
            <a:extLst>
              <a:ext uri="{FF2B5EF4-FFF2-40B4-BE49-F238E27FC236}">
                <a16:creationId xmlns:a16="http://schemas.microsoft.com/office/drawing/2014/main" id="{EC569F15-CD46-824E-B7F4-9EB448FB92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70743" y="4163553"/>
            <a:ext cx="419199" cy="518626"/>
          </a:xfrm>
          <a:prstGeom prst="rect">
            <a:avLst/>
          </a:prstGeom>
        </p:spPr>
      </p:pic>
      <p:sp>
        <p:nvSpPr>
          <p:cNvPr id="27" name="TextBox 26">
            <a:extLst>
              <a:ext uri="{FF2B5EF4-FFF2-40B4-BE49-F238E27FC236}">
                <a16:creationId xmlns:a16="http://schemas.microsoft.com/office/drawing/2014/main" id="{74C2EA32-11CF-EF4E-B8A4-1ED705525862}"/>
              </a:ext>
            </a:extLst>
          </p:cNvPr>
          <p:cNvSpPr txBox="1"/>
          <p:nvPr/>
        </p:nvSpPr>
        <p:spPr>
          <a:xfrm>
            <a:off x="8853" y="590917"/>
            <a:ext cx="6300401" cy="400110"/>
          </a:xfrm>
          <a:prstGeom prst="rect">
            <a:avLst/>
          </a:prstGeom>
          <a:noFill/>
        </p:spPr>
        <p:txBody>
          <a:bodyPr wrap="square" rtlCol="0">
            <a:spAutoFit/>
          </a:bodyPr>
          <a:lstStyle/>
          <a:p>
            <a:pPr algn="ctr"/>
            <a:r>
              <a:rPr lang="en-US" sz="2000" b="1" u="sng" dirty="0">
                <a:solidFill>
                  <a:srgbClr val="0432FF"/>
                </a:solidFill>
                <a:latin typeface="Bradley Hand" pitchFamily="2" charset="77"/>
              </a:rPr>
              <a:t>Objective: </a:t>
            </a:r>
            <a:r>
              <a:rPr lang="en-US" sz="2000" u="sng" dirty="0">
                <a:latin typeface="Bradley Hand" pitchFamily="2" charset="77"/>
              </a:rPr>
              <a:t>Get the number of days until a specific event</a:t>
            </a:r>
          </a:p>
        </p:txBody>
      </p:sp>
      <p:sp>
        <p:nvSpPr>
          <p:cNvPr id="11" name="Oval 10">
            <a:extLst>
              <a:ext uri="{FF2B5EF4-FFF2-40B4-BE49-F238E27FC236}">
                <a16:creationId xmlns:a16="http://schemas.microsoft.com/office/drawing/2014/main" id="{66459E47-4453-FC41-BF29-B4FB3455672C}"/>
              </a:ext>
            </a:extLst>
          </p:cNvPr>
          <p:cNvSpPr/>
          <p:nvPr/>
        </p:nvSpPr>
        <p:spPr>
          <a:xfrm>
            <a:off x="2248055" y="1904603"/>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29" name="TextBox 28">
            <a:extLst>
              <a:ext uri="{FF2B5EF4-FFF2-40B4-BE49-F238E27FC236}">
                <a16:creationId xmlns:a16="http://schemas.microsoft.com/office/drawing/2014/main" id="{85424713-FA6D-124A-9ADF-154B4CEC783D}"/>
              </a:ext>
            </a:extLst>
          </p:cNvPr>
          <p:cNvSpPr txBox="1"/>
          <p:nvPr/>
        </p:nvSpPr>
        <p:spPr>
          <a:xfrm>
            <a:off x="7799684" y="1953274"/>
            <a:ext cx="4126121" cy="523220"/>
          </a:xfrm>
          <a:prstGeom prst="rect">
            <a:avLst/>
          </a:prstGeom>
          <a:noFill/>
        </p:spPr>
        <p:txBody>
          <a:bodyPr wrap="square" rtlCol="0">
            <a:spAutoFit/>
          </a:bodyPr>
          <a:lstStyle/>
          <a:p>
            <a:r>
              <a:rPr lang="en-US" sz="1400" dirty="0"/>
              <a:t>Create a variable that represents the date the bonus gets paid out and  named it “</a:t>
            </a:r>
            <a:r>
              <a:rPr lang="en-US" sz="1400" dirty="0" err="1">
                <a:solidFill>
                  <a:srgbClr val="0432FF"/>
                </a:solidFill>
              </a:rPr>
              <a:t>my_bonus</a:t>
            </a:r>
            <a:r>
              <a:rPr lang="en-US" sz="1400" dirty="0"/>
              <a:t>”</a:t>
            </a:r>
          </a:p>
        </p:txBody>
      </p:sp>
      <p:sp>
        <p:nvSpPr>
          <p:cNvPr id="30" name="Oval 29">
            <a:extLst>
              <a:ext uri="{FF2B5EF4-FFF2-40B4-BE49-F238E27FC236}">
                <a16:creationId xmlns:a16="http://schemas.microsoft.com/office/drawing/2014/main" id="{B18BB376-8B6B-6E48-953F-FF9DD014EBAD}"/>
              </a:ext>
            </a:extLst>
          </p:cNvPr>
          <p:cNvSpPr/>
          <p:nvPr/>
        </p:nvSpPr>
        <p:spPr>
          <a:xfrm>
            <a:off x="2248055" y="2911844"/>
            <a:ext cx="234779" cy="234778"/>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31" name="TextBox 30">
            <a:extLst>
              <a:ext uri="{FF2B5EF4-FFF2-40B4-BE49-F238E27FC236}">
                <a16:creationId xmlns:a16="http://schemas.microsoft.com/office/drawing/2014/main" id="{E7B03F2C-5648-3542-A5E7-FA1C9F0C7AF9}"/>
              </a:ext>
            </a:extLst>
          </p:cNvPr>
          <p:cNvSpPr txBox="1"/>
          <p:nvPr/>
        </p:nvSpPr>
        <p:spPr>
          <a:xfrm>
            <a:off x="7799684" y="2523449"/>
            <a:ext cx="4126121" cy="1169551"/>
          </a:xfrm>
          <a:prstGeom prst="rect">
            <a:avLst/>
          </a:prstGeom>
          <a:noFill/>
        </p:spPr>
        <p:txBody>
          <a:bodyPr wrap="square" rtlCol="0">
            <a:spAutoFit/>
          </a:bodyPr>
          <a:lstStyle/>
          <a:p>
            <a:r>
              <a:rPr lang="en-US" sz="1400" dirty="0"/>
              <a:t>Now we use a conditional statement in the form of an </a:t>
            </a:r>
            <a:r>
              <a:rPr lang="en-US" sz="1400" dirty="0">
                <a:solidFill>
                  <a:srgbClr val="0432FF"/>
                </a:solidFill>
              </a:rPr>
              <a:t>if statement </a:t>
            </a:r>
            <a:r>
              <a:rPr lang="en-US" sz="1400" dirty="0"/>
              <a:t>that determines if the date the bonus was paid is earlier than today. If that is the case (and assuming the bonus is annual, we wont get one until next year.)</a:t>
            </a:r>
          </a:p>
        </p:txBody>
      </p:sp>
      <p:sp>
        <p:nvSpPr>
          <p:cNvPr id="22" name="Oval 21">
            <a:extLst>
              <a:ext uri="{FF2B5EF4-FFF2-40B4-BE49-F238E27FC236}">
                <a16:creationId xmlns:a16="http://schemas.microsoft.com/office/drawing/2014/main" id="{097BC292-EA5E-F341-8A02-3D97C8DDAAD0}"/>
              </a:ext>
            </a:extLst>
          </p:cNvPr>
          <p:cNvSpPr/>
          <p:nvPr/>
        </p:nvSpPr>
        <p:spPr>
          <a:xfrm>
            <a:off x="5288290" y="3169065"/>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32" name="Oval 31">
            <a:extLst>
              <a:ext uri="{FF2B5EF4-FFF2-40B4-BE49-F238E27FC236}">
                <a16:creationId xmlns:a16="http://schemas.microsoft.com/office/drawing/2014/main" id="{08E0AD06-44D3-A140-A497-0799F7265E68}"/>
              </a:ext>
            </a:extLst>
          </p:cNvPr>
          <p:cNvSpPr/>
          <p:nvPr/>
        </p:nvSpPr>
        <p:spPr>
          <a:xfrm>
            <a:off x="7545345" y="3829110"/>
            <a:ext cx="234779" cy="23477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33" name="TextBox 32">
            <a:extLst>
              <a:ext uri="{FF2B5EF4-FFF2-40B4-BE49-F238E27FC236}">
                <a16:creationId xmlns:a16="http://schemas.microsoft.com/office/drawing/2014/main" id="{9AC23035-2FD0-0743-88C9-22758E4FFC96}"/>
              </a:ext>
            </a:extLst>
          </p:cNvPr>
          <p:cNvSpPr txBox="1"/>
          <p:nvPr/>
        </p:nvSpPr>
        <p:spPr>
          <a:xfrm>
            <a:off x="7799684" y="3751051"/>
            <a:ext cx="4126121" cy="738664"/>
          </a:xfrm>
          <a:prstGeom prst="rect">
            <a:avLst/>
          </a:prstGeom>
          <a:noFill/>
        </p:spPr>
        <p:txBody>
          <a:bodyPr wrap="square" rtlCol="0">
            <a:spAutoFit/>
          </a:bodyPr>
          <a:lstStyle/>
          <a:p>
            <a:r>
              <a:rPr lang="en-US" sz="1400" dirty="0"/>
              <a:t>If the date the bonus was paid is earlier than </a:t>
            </a:r>
            <a:r>
              <a:rPr lang="en-US" sz="1400" b="1" i="1" dirty="0"/>
              <a:t>today</a:t>
            </a:r>
            <a:r>
              <a:rPr lang="en-US" sz="1400" dirty="0"/>
              <a:t>, then we replace the year in my bonus with next year’s year (</a:t>
            </a:r>
            <a:r>
              <a:rPr lang="en-US" sz="1400" b="1" i="1" dirty="0" err="1"/>
              <a:t>today.year</a:t>
            </a:r>
            <a:r>
              <a:rPr lang="en-US" sz="1400" b="1" i="1" dirty="0"/>
              <a:t> +1</a:t>
            </a:r>
            <a:r>
              <a:rPr lang="en-US" sz="1400" dirty="0"/>
              <a:t>)</a:t>
            </a:r>
          </a:p>
        </p:txBody>
      </p:sp>
      <p:sp>
        <p:nvSpPr>
          <p:cNvPr id="34" name="Oval 33">
            <a:extLst>
              <a:ext uri="{FF2B5EF4-FFF2-40B4-BE49-F238E27FC236}">
                <a16:creationId xmlns:a16="http://schemas.microsoft.com/office/drawing/2014/main" id="{172B1ABC-FD76-3E4B-A3F0-CCCC36D9D389}"/>
              </a:ext>
            </a:extLst>
          </p:cNvPr>
          <p:cNvSpPr/>
          <p:nvPr/>
        </p:nvSpPr>
        <p:spPr>
          <a:xfrm>
            <a:off x="7545345" y="4719806"/>
            <a:ext cx="234779" cy="234778"/>
          </a:xfrm>
          <a:prstGeom prst="ellipse">
            <a:avLst/>
          </a:prstGeom>
          <a:solidFill>
            <a:srgbClr val="945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pic>
        <p:nvPicPr>
          <p:cNvPr id="15" name="Picture 14">
            <a:extLst>
              <a:ext uri="{FF2B5EF4-FFF2-40B4-BE49-F238E27FC236}">
                <a16:creationId xmlns:a16="http://schemas.microsoft.com/office/drawing/2014/main" id="{F2A10410-D4C9-144F-9AF3-F0DB2407C34F}"/>
              </a:ext>
            </a:extLst>
          </p:cNvPr>
          <p:cNvPicPr>
            <a:picLocks noChangeAspect="1"/>
          </p:cNvPicPr>
          <p:nvPr/>
        </p:nvPicPr>
        <p:blipFill>
          <a:blip r:embed="rId5"/>
          <a:stretch>
            <a:fillRect/>
          </a:stretch>
        </p:blipFill>
        <p:spPr>
          <a:xfrm>
            <a:off x="333303" y="5067894"/>
            <a:ext cx="3352800" cy="876300"/>
          </a:xfrm>
          <a:prstGeom prst="rect">
            <a:avLst/>
          </a:prstGeom>
          <a:ln>
            <a:solidFill>
              <a:schemeClr val="tx1"/>
            </a:solidFill>
          </a:ln>
        </p:spPr>
      </p:pic>
      <p:sp>
        <p:nvSpPr>
          <p:cNvPr id="39" name="Oval 38">
            <a:extLst>
              <a:ext uri="{FF2B5EF4-FFF2-40B4-BE49-F238E27FC236}">
                <a16:creationId xmlns:a16="http://schemas.microsoft.com/office/drawing/2014/main" id="{FAD9AC4D-2611-624D-94AE-CDA2002F3E6B}"/>
              </a:ext>
            </a:extLst>
          </p:cNvPr>
          <p:cNvSpPr/>
          <p:nvPr/>
        </p:nvSpPr>
        <p:spPr>
          <a:xfrm>
            <a:off x="2758131" y="1645798"/>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43" name="TextBox 42">
            <a:extLst>
              <a:ext uri="{FF2B5EF4-FFF2-40B4-BE49-F238E27FC236}">
                <a16:creationId xmlns:a16="http://schemas.microsoft.com/office/drawing/2014/main" id="{2C460C64-5D3F-114C-B4D6-05143D7561A1}"/>
              </a:ext>
            </a:extLst>
          </p:cNvPr>
          <p:cNvSpPr txBox="1"/>
          <p:nvPr/>
        </p:nvSpPr>
        <p:spPr>
          <a:xfrm>
            <a:off x="7799684" y="1241888"/>
            <a:ext cx="4004436" cy="523220"/>
          </a:xfrm>
          <a:prstGeom prst="rect">
            <a:avLst/>
          </a:prstGeom>
          <a:noFill/>
        </p:spPr>
        <p:txBody>
          <a:bodyPr wrap="square" rtlCol="0">
            <a:spAutoFit/>
          </a:bodyPr>
          <a:lstStyle/>
          <a:p>
            <a:r>
              <a:rPr lang="en-US" sz="1400" dirty="0"/>
              <a:t>We use the </a:t>
            </a:r>
            <a:r>
              <a:rPr lang="en-US" sz="1400" b="1" dirty="0">
                <a:solidFill>
                  <a:srgbClr val="C00000"/>
                </a:solidFill>
              </a:rPr>
              <a:t>today() </a:t>
            </a:r>
            <a:r>
              <a:rPr lang="en-US" sz="1400" b="1" dirty="0"/>
              <a:t>method </a:t>
            </a:r>
            <a:r>
              <a:rPr lang="en-US" sz="1400" dirty="0"/>
              <a:t>to get today’s date and we assign that to the variable “</a:t>
            </a:r>
            <a:r>
              <a:rPr lang="en-US" sz="1400" dirty="0">
                <a:solidFill>
                  <a:srgbClr val="0432FF"/>
                </a:solidFill>
              </a:rPr>
              <a:t>today</a:t>
            </a:r>
            <a:r>
              <a:rPr lang="en-US" sz="1400" dirty="0"/>
              <a:t>”</a:t>
            </a:r>
          </a:p>
        </p:txBody>
      </p:sp>
      <p:sp>
        <p:nvSpPr>
          <p:cNvPr id="44" name="Oval 43">
            <a:extLst>
              <a:ext uri="{FF2B5EF4-FFF2-40B4-BE49-F238E27FC236}">
                <a16:creationId xmlns:a16="http://schemas.microsoft.com/office/drawing/2014/main" id="{11CBB45E-AB35-1149-A608-496ACAC5891E}"/>
              </a:ext>
            </a:extLst>
          </p:cNvPr>
          <p:cNvSpPr/>
          <p:nvPr/>
        </p:nvSpPr>
        <p:spPr>
          <a:xfrm>
            <a:off x="3896727" y="3672031"/>
            <a:ext cx="234779" cy="234778"/>
          </a:xfrm>
          <a:prstGeom prst="ellipse">
            <a:avLst/>
          </a:prstGeom>
          <a:solidFill>
            <a:srgbClr val="945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45" name="TextBox 44">
            <a:extLst>
              <a:ext uri="{FF2B5EF4-FFF2-40B4-BE49-F238E27FC236}">
                <a16:creationId xmlns:a16="http://schemas.microsoft.com/office/drawing/2014/main" id="{B894C956-C13A-574D-ACDF-414FC2F5C1BD}"/>
              </a:ext>
            </a:extLst>
          </p:cNvPr>
          <p:cNvSpPr txBox="1"/>
          <p:nvPr/>
        </p:nvSpPr>
        <p:spPr>
          <a:xfrm>
            <a:off x="7799684" y="4632466"/>
            <a:ext cx="4126121" cy="1600438"/>
          </a:xfrm>
          <a:prstGeom prst="rect">
            <a:avLst/>
          </a:prstGeom>
          <a:noFill/>
        </p:spPr>
        <p:txBody>
          <a:bodyPr wrap="square" rtlCol="0">
            <a:spAutoFit/>
          </a:bodyPr>
          <a:lstStyle/>
          <a:p>
            <a:r>
              <a:rPr lang="en-US" sz="1400" dirty="0"/>
              <a:t>Now we calculate the number of days between today and the day the bonus gets paid out by subtracting “</a:t>
            </a:r>
            <a:r>
              <a:rPr lang="en-US" sz="1400" dirty="0">
                <a:solidFill>
                  <a:srgbClr val="0432FF"/>
                </a:solidFill>
              </a:rPr>
              <a:t>today</a:t>
            </a:r>
            <a:r>
              <a:rPr lang="en-US" sz="1400" dirty="0"/>
              <a:t>” from ”</a:t>
            </a:r>
            <a:r>
              <a:rPr lang="en-US" sz="1400" dirty="0" err="1">
                <a:solidFill>
                  <a:srgbClr val="0432FF"/>
                </a:solidFill>
              </a:rPr>
              <a:t>my_bonus</a:t>
            </a:r>
            <a:r>
              <a:rPr lang="en-US" sz="1400" dirty="0"/>
              <a:t>”. Again we use the </a:t>
            </a:r>
            <a:r>
              <a:rPr lang="en-US" sz="1400" dirty="0">
                <a:solidFill>
                  <a:srgbClr val="C00000"/>
                </a:solidFill>
              </a:rPr>
              <a:t>abs() </a:t>
            </a:r>
            <a:r>
              <a:rPr lang="en-US" sz="1400" dirty="0"/>
              <a:t>method to negate any negative number as our output, because we don’t care in what direction the difference is, we just want the pure difference in days between the two dates.</a:t>
            </a:r>
          </a:p>
        </p:txBody>
      </p:sp>
      <p:pic>
        <p:nvPicPr>
          <p:cNvPr id="46" name="Graphic 45" descr="Monthly calendar">
            <a:extLst>
              <a:ext uri="{FF2B5EF4-FFF2-40B4-BE49-F238E27FC236}">
                <a16:creationId xmlns:a16="http://schemas.microsoft.com/office/drawing/2014/main" id="{788BDD91-4557-3E46-9062-B30696CD12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0642" y="28946"/>
            <a:ext cx="565476" cy="565476"/>
          </a:xfrm>
          <a:prstGeom prst="rect">
            <a:avLst/>
          </a:prstGeom>
        </p:spPr>
      </p:pic>
    </p:spTree>
    <p:extLst>
      <p:ext uri="{BB962C8B-B14F-4D97-AF65-F5344CB8AC3E}">
        <p14:creationId xmlns:p14="http://schemas.microsoft.com/office/powerpoint/2010/main" val="4191028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C0B355-0B57-4E4D-A1BB-172440B9DF0F}"/>
              </a:ext>
            </a:extLst>
          </p:cNvPr>
          <p:cNvSpPr txBox="1">
            <a:spLocks/>
          </p:cNvSpPr>
          <p:nvPr/>
        </p:nvSpPr>
        <p:spPr>
          <a:xfrm>
            <a:off x="2484736" y="20500"/>
            <a:ext cx="6746790" cy="776759"/>
          </a:xfrm>
          <a:prstGeom prst="rect">
            <a:avLst/>
          </a:prstGeom>
        </p:spPr>
        <p:txBody>
          <a:bodyPr vert="horz" lIns="228600" tIns="228600" rIns="228600" bIns="228600" rtlCol="0" anchor="ctr">
            <a:normAutofit fontScale="675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Using Python’s </a:t>
            </a:r>
            <a:r>
              <a:rPr lang="en-US" b="1" dirty="0">
                <a:solidFill>
                  <a:srgbClr val="0432FF"/>
                </a:solidFill>
              </a:rPr>
              <a:t>date (</a:t>
            </a:r>
            <a:r>
              <a:rPr lang="en-US" b="1" i="1" dirty="0" err="1">
                <a:solidFill>
                  <a:srgbClr val="0432FF"/>
                </a:solidFill>
              </a:rPr>
              <a:t>datetime.date</a:t>
            </a:r>
            <a:r>
              <a:rPr lang="en-US" b="1" dirty="0">
                <a:solidFill>
                  <a:srgbClr val="0432FF"/>
                </a:solidFill>
              </a:rPr>
              <a:t>) </a:t>
            </a:r>
            <a:r>
              <a:rPr lang="en-US" dirty="0"/>
              <a:t>objects - </a:t>
            </a:r>
            <a:r>
              <a:rPr lang="en-US" b="1" i="1" dirty="0">
                <a:solidFill>
                  <a:srgbClr val="0432FF"/>
                </a:solidFill>
              </a:rPr>
              <a:t>Slide 4</a:t>
            </a:r>
            <a:endParaRPr lang="en-US" dirty="0"/>
          </a:p>
        </p:txBody>
      </p:sp>
      <p:pic>
        <p:nvPicPr>
          <p:cNvPr id="6" name="Picture 5">
            <a:extLst>
              <a:ext uri="{FF2B5EF4-FFF2-40B4-BE49-F238E27FC236}">
                <a16:creationId xmlns:a16="http://schemas.microsoft.com/office/drawing/2014/main" id="{986BF155-C49F-544B-86F5-B623891A8103}"/>
              </a:ext>
            </a:extLst>
          </p:cNvPr>
          <p:cNvPicPr>
            <a:picLocks noChangeAspect="1"/>
          </p:cNvPicPr>
          <p:nvPr/>
        </p:nvPicPr>
        <p:blipFill>
          <a:blip r:embed="rId2"/>
          <a:stretch>
            <a:fillRect/>
          </a:stretch>
        </p:blipFill>
        <p:spPr>
          <a:xfrm>
            <a:off x="280085" y="1168400"/>
            <a:ext cx="5638800" cy="4521200"/>
          </a:xfrm>
          <a:prstGeom prst="rect">
            <a:avLst/>
          </a:prstGeom>
          <a:ln>
            <a:solidFill>
              <a:schemeClr val="tx1"/>
            </a:solidFill>
          </a:ln>
        </p:spPr>
      </p:pic>
      <p:sp>
        <p:nvSpPr>
          <p:cNvPr id="7" name="Oval 6">
            <a:extLst>
              <a:ext uri="{FF2B5EF4-FFF2-40B4-BE49-F238E27FC236}">
                <a16:creationId xmlns:a16="http://schemas.microsoft.com/office/drawing/2014/main" id="{40B05A02-0684-2447-BEA0-B7024E43826E}"/>
              </a:ext>
            </a:extLst>
          </p:cNvPr>
          <p:cNvSpPr/>
          <p:nvPr/>
        </p:nvSpPr>
        <p:spPr>
          <a:xfrm>
            <a:off x="2471350" y="1748522"/>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8" name="Oval 7">
            <a:extLst>
              <a:ext uri="{FF2B5EF4-FFF2-40B4-BE49-F238E27FC236}">
                <a16:creationId xmlns:a16="http://schemas.microsoft.com/office/drawing/2014/main" id="{2341FCA4-389F-1848-86F0-7F8BA2F25791}"/>
              </a:ext>
            </a:extLst>
          </p:cNvPr>
          <p:cNvSpPr/>
          <p:nvPr/>
        </p:nvSpPr>
        <p:spPr>
          <a:xfrm>
            <a:off x="6096000" y="1428525"/>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9" name="TextBox 8">
            <a:extLst>
              <a:ext uri="{FF2B5EF4-FFF2-40B4-BE49-F238E27FC236}">
                <a16:creationId xmlns:a16="http://schemas.microsoft.com/office/drawing/2014/main" id="{252D3BBF-A424-8645-920D-2BFFD10F8169}"/>
              </a:ext>
            </a:extLst>
          </p:cNvPr>
          <p:cNvSpPr txBox="1"/>
          <p:nvPr/>
        </p:nvSpPr>
        <p:spPr>
          <a:xfrm>
            <a:off x="6464643" y="1428525"/>
            <a:ext cx="3682312" cy="307777"/>
          </a:xfrm>
          <a:prstGeom prst="rect">
            <a:avLst/>
          </a:prstGeom>
          <a:noFill/>
        </p:spPr>
        <p:txBody>
          <a:bodyPr wrap="square" rtlCol="0">
            <a:spAutoFit/>
          </a:bodyPr>
          <a:lstStyle/>
          <a:p>
            <a:r>
              <a:rPr lang="en-US" sz="1400" dirty="0"/>
              <a:t>We supply the string inside the date object</a:t>
            </a:r>
          </a:p>
        </p:txBody>
      </p:sp>
      <p:sp>
        <p:nvSpPr>
          <p:cNvPr id="10" name="Oval 9">
            <a:extLst>
              <a:ext uri="{FF2B5EF4-FFF2-40B4-BE49-F238E27FC236}">
                <a16:creationId xmlns:a16="http://schemas.microsoft.com/office/drawing/2014/main" id="{D7C170A5-F3B4-024D-B0E8-E725805B0C52}"/>
              </a:ext>
            </a:extLst>
          </p:cNvPr>
          <p:cNvSpPr/>
          <p:nvPr/>
        </p:nvSpPr>
        <p:spPr>
          <a:xfrm>
            <a:off x="2428100" y="2984117"/>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1" name="Oval 10">
            <a:extLst>
              <a:ext uri="{FF2B5EF4-FFF2-40B4-BE49-F238E27FC236}">
                <a16:creationId xmlns:a16="http://schemas.microsoft.com/office/drawing/2014/main" id="{66459E47-4453-FC41-BF29-B4FB3455672C}"/>
              </a:ext>
            </a:extLst>
          </p:cNvPr>
          <p:cNvSpPr/>
          <p:nvPr/>
        </p:nvSpPr>
        <p:spPr>
          <a:xfrm>
            <a:off x="6095999" y="1878914"/>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2" name="TextBox 11">
            <a:extLst>
              <a:ext uri="{FF2B5EF4-FFF2-40B4-BE49-F238E27FC236}">
                <a16:creationId xmlns:a16="http://schemas.microsoft.com/office/drawing/2014/main" id="{49121550-D71D-E64F-83C1-A9AB0A84A4F4}"/>
              </a:ext>
            </a:extLst>
          </p:cNvPr>
          <p:cNvSpPr txBox="1"/>
          <p:nvPr/>
        </p:nvSpPr>
        <p:spPr>
          <a:xfrm>
            <a:off x="6464642" y="1842414"/>
            <a:ext cx="5533769" cy="738664"/>
          </a:xfrm>
          <a:prstGeom prst="rect">
            <a:avLst/>
          </a:prstGeom>
          <a:noFill/>
        </p:spPr>
        <p:txBody>
          <a:bodyPr wrap="square" rtlCol="0">
            <a:spAutoFit/>
          </a:bodyPr>
          <a:lstStyle/>
          <a:p>
            <a:r>
              <a:rPr lang="en-US" sz="1400" dirty="0"/>
              <a:t>We use our ”timer” variable with the date that we supplied to determine if this date is a weekday. </a:t>
            </a:r>
            <a:r>
              <a:rPr lang="en-US" sz="1400" dirty="0">
                <a:solidFill>
                  <a:srgbClr val="0432FF"/>
                </a:solidFill>
              </a:rPr>
              <a:t>Monday is a 0 </a:t>
            </a:r>
            <a:r>
              <a:rPr lang="en-US" sz="1400" dirty="0"/>
              <a:t>for regular </a:t>
            </a:r>
            <a:r>
              <a:rPr lang="en-US" sz="1400" dirty="0">
                <a:solidFill>
                  <a:srgbClr val="C00000"/>
                </a:solidFill>
              </a:rPr>
              <a:t>weekday() </a:t>
            </a:r>
            <a:r>
              <a:rPr lang="en-US" sz="1400" dirty="0"/>
              <a:t>method.</a:t>
            </a:r>
          </a:p>
        </p:txBody>
      </p:sp>
      <p:sp>
        <p:nvSpPr>
          <p:cNvPr id="13" name="Oval 12">
            <a:extLst>
              <a:ext uri="{FF2B5EF4-FFF2-40B4-BE49-F238E27FC236}">
                <a16:creationId xmlns:a16="http://schemas.microsoft.com/office/drawing/2014/main" id="{2F4AD19B-3B0E-2347-BC29-6FB8A9DB5C8A}"/>
              </a:ext>
            </a:extLst>
          </p:cNvPr>
          <p:cNvSpPr/>
          <p:nvPr/>
        </p:nvSpPr>
        <p:spPr>
          <a:xfrm>
            <a:off x="2843081" y="4527379"/>
            <a:ext cx="234779" cy="2347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4" name="Oval 13">
            <a:extLst>
              <a:ext uri="{FF2B5EF4-FFF2-40B4-BE49-F238E27FC236}">
                <a16:creationId xmlns:a16="http://schemas.microsoft.com/office/drawing/2014/main" id="{DCDF99FC-7A4B-9B48-A27B-379AC876B34D}"/>
              </a:ext>
            </a:extLst>
          </p:cNvPr>
          <p:cNvSpPr/>
          <p:nvPr/>
        </p:nvSpPr>
        <p:spPr>
          <a:xfrm>
            <a:off x="6095999" y="2811203"/>
            <a:ext cx="234779" cy="234778"/>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15" name="TextBox 14">
            <a:extLst>
              <a:ext uri="{FF2B5EF4-FFF2-40B4-BE49-F238E27FC236}">
                <a16:creationId xmlns:a16="http://schemas.microsoft.com/office/drawing/2014/main" id="{1400F244-77F4-394F-9650-85A5AACF4C88}"/>
              </a:ext>
            </a:extLst>
          </p:cNvPr>
          <p:cNvSpPr txBox="1"/>
          <p:nvPr/>
        </p:nvSpPr>
        <p:spPr>
          <a:xfrm>
            <a:off x="6464643" y="2693814"/>
            <a:ext cx="5447272" cy="738664"/>
          </a:xfrm>
          <a:prstGeom prst="rect">
            <a:avLst/>
          </a:prstGeom>
          <a:noFill/>
        </p:spPr>
        <p:txBody>
          <a:bodyPr wrap="square" rtlCol="0">
            <a:spAutoFit/>
          </a:bodyPr>
          <a:lstStyle/>
          <a:p>
            <a:r>
              <a:rPr lang="en-US" sz="1400" dirty="0"/>
              <a:t>We use our ”timer” variable with the date that we supplied to determine if this date is a  ISO weekday.  Difference is </a:t>
            </a:r>
            <a:r>
              <a:rPr lang="en-US" sz="1400" dirty="0">
                <a:solidFill>
                  <a:srgbClr val="0432FF"/>
                </a:solidFill>
              </a:rPr>
              <a:t>Monday starts at 1</a:t>
            </a:r>
            <a:r>
              <a:rPr lang="en-US" sz="1400" dirty="0"/>
              <a:t> in ISO weekday.</a:t>
            </a:r>
          </a:p>
        </p:txBody>
      </p:sp>
      <p:pic>
        <p:nvPicPr>
          <p:cNvPr id="16" name="Graphic 15" descr="Monthly calendar">
            <a:extLst>
              <a:ext uri="{FF2B5EF4-FFF2-40B4-BE49-F238E27FC236}">
                <a16:creationId xmlns:a16="http://schemas.microsoft.com/office/drawing/2014/main" id="{A8BB8222-E0ED-BD4F-A72A-2459354793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0642" y="28946"/>
            <a:ext cx="565476" cy="565476"/>
          </a:xfrm>
          <a:prstGeom prst="rect">
            <a:avLst/>
          </a:prstGeom>
        </p:spPr>
      </p:pic>
    </p:spTree>
    <p:extLst>
      <p:ext uri="{BB962C8B-B14F-4D97-AF65-F5344CB8AC3E}">
        <p14:creationId xmlns:p14="http://schemas.microsoft.com/office/powerpoint/2010/main" val="252741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A2AD-719B-3845-90F1-57707B1606E0}"/>
              </a:ext>
            </a:extLst>
          </p:cNvPr>
          <p:cNvSpPr txBox="1">
            <a:spLocks/>
          </p:cNvSpPr>
          <p:nvPr/>
        </p:nvSpPr>
        <p:spPr>
          <a:xfrm>
            <a:off x="2484736" y="20500"/>
            <a:ext cx="6746790" cy="776759"/>
          </a:xfrm>
          <a:prstGeom prst="rect">
            <a:avLst/>
          </a:prstGeom>
        </p:spPr>
        <p:txBody>
          <a:bodyPr vert="horz" lIns="228600" tIns="228600" rIns="228600" bIns="228600" rtlCol="0" anchor="ctr">
            <a:normAutofit fontScale="60000" lnSpcReduction="2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dirty="0"/>
              <a:t>Using Python’s </a:t>
            </a:r>
            <a:r>
              <a:rPr lang="en-US" b="1" dirty="0">
                <a:solidFill>
                  <a:srgbClr val="0432FF"/>
                </a:solidFill>
              </a:rPr>
              <a:t>datetime (</a:t>
            </a:r>
            <a:r>
              <a:rPr lang="en-US" b="1" i="1" dirty="0" err="1">
                <a:solidFill>
                  <a:srgbClr val="0432FF"/>
                </a:solidFill>
              </a:rPr>
              <a:t>datetime.datetime</a:t>
            </a:r>
            <a:r>
              <a:rPr lang="en-US" b="1" dirty="0">
                <a:solidFill>
                  <a:srgbClr val="0432FF"/>
                </a:solidFill>
              </a:rPr>
              <a:t>) </a:t>
            </a:r>
            <a:r>
              <a:rPr lang="en-US" dirty="0"/>
              <a:t>objects - </a:t>
            </a:r>
            <a:r>
              <a:rPr lang="en-US" b="1" i="1" dirty="0">
                <a:solidFill>
                  <a:srgbClr val="0432FF"/>
                </a:solidFill>
              </a:rPr>
              <a:t>Slide 1</a:t>
            </a:r>
            <a:endParaRPr lang="en-US" dirty="0"/>
          </a:p>
        </p:txBody>
      </p:sp>
      <p:pic>
        <p:nvPicPr>
          <p:cNvPr id="3" name="Graphic 2" descr="Monthly calendar">
            <a:extLst>
              <a:ext uri="{FF2B5EF4-FFF2-40B4-BE49-F238E27FC236}">
                <a16:creationId xmlns:a16="http://schemas.microsoft.com/office/drawing/2014/main" id="{B5F88F0A-4975-A449-BEE9-C647F3CDD0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1033" y="20500"/>
            <a:ext cx="565476" cy="565476"/>
          </a:xfrm>
          <a:prstGeom prst="rect">
            <a:avLst/>
          </a:prstGeom>
        </p:spPr>
      </p:pic>
      <p:pic>
        <p:nvPicPr>
          <p:cNvPr id="5" name="Graphic 4" descr="Stopwatch">
            <a:extLst>
              <a:ext uri="{FF2B5EF4-FFF2-40B4-BE49-F238E27FC236}">
                <a16:creationId xmlns:a16="http://schemas.microsoft.com/office/drawing/2014/main" id="{D6FABC0D-5618-E04E-B04F-916A4553E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5918" y="20500"/>
            <a:ext cx="565476" cy="565476"/>
          </a:xfrm>
          <a:prstGeom prst="rect">
            <a:avLst/>
          </a:prstGeom>
        </p:spPr>
      </p:pic>
      <p:sp>
        <p:nvSpPr>
          <p:cNvPr id="6" name="TextBox 5">
            <a:extLst>
              <a:ext uri="{FF2B5EF4-FFF2-40B4-BE49-F238E27FC236}">
                <a16:creationId xmlns:a16="http://schemas.microsoft.com/office/drawing/2014/main" id="{C622F4C3-CED7-264F-B50F-3048FB43B4D2}"/>
              </a:ext>
            </a:extLst>
          </p:cNvPr>
          <p:cNvSpPr txBox="1"/>
          <p:nvPr/>
        </p:nvSpPr>
        <p:spPr>
          <a:xfrm>
            <a:off x="1826509" y="137620"/>
            <a:ext cx="219409" cy="369332"/>
          </a:xfrm>
          <a:prstGeom prst="rect">
            <a:avLst/>
          </a:prstGeom>
          <a:noFill/>
        </p:spPr>
        <p:txBody>
          <a:bodyPr wrap="square" rtlCol="0">
            <a:spAutoFit/>
          </a:bodyPr>
          <a:lstStyle/>
          <a:p>
            <a:pPr algn="ctr"/>
            <a:r>
              <a:rPr lang="en-US" dirty="0"/>
              <a:t>+</a:t>
            </a:r>
          </a:p>
        </p:txBody>
      </p:sp>
      <p:sp>
        <p:nvSpPr>
          <p:cNvPr id="7" name="TextBox 6">
            <a:extLst>
              <a:ext uri="{FF2B5EF4-FFF2-40B4-BE49-F238E27FC236}">
                <a16:creationId xmlns:a16="http://schemas.microsoft.com/office/drawing/2014/main" id="{AEBD05B0-19C8-C542-9EA2-43EB73BF7942}"/>
              </a:ext>
            </a:extLst>
          </p:cNvPr>
          <p:cNvSpPr txBox="1"/>
          <p:nvPr/>
        </p:nvSpPr>
        <p:spPr>
          <a:xfrm>
            <a:off x="330385" y="703096"/>
            <a:ext cx="10049290" cy="646331"/>
          </a:xfrm>
          <a:prstGeom prst="rect">
            <a:avLst/>
          </a:prstGeom>
          <a:noFill/>
        </p:spPr>
        <p:txBody>
          <a:bodyPr wrap="square" rtlCol="0">
            <a:spAutoFit/>
          </a:bodyPr>
          <a:lstStyle/>
          <a:p>
            <a:r>
              <a:rPr lang="en-US" dirty="0"/>
              <a:t>A datetime object is a single object containing all the information from a date object and a time object.  datetime assumes there are exactly 3600*24 seconds in every day.</a:t>
            </a:r>
          </a:p>
        </p:txBody>
      </p:sp>
      <p:sp>
        <p:nvSpPr>
          <p:cNvPr id="8" name="Rectangle 7">
            <a:extLst>
              <a:ext uri="{FF2B5EF4-FFF2-40B4-BE49-F238E27FC236}">
                <a16:creationId xmlns:a16="http://schemas.microsoft.com/office/drawing/2014/main" id="{DFD7551A-2D68-A041-80CC-E837CF3886A1}"/>
              </a:ext>
            </a:extLst>
          </p:cNvPr>
          <p:cNvSpPr/>
          <p:nvPr/>
        </p:nvSpPr>
        <p:spPr>
          <a:xfrm>
            <a:off x="330385" y="1616600"/>
            <a:ext cx="11630956" cy="338554"/>
          </a:xfrm>
          <a:prstGeom prst="rect">
            <a:avLst/>
          </a:prstGeom>
        </p:spPr>
        <p:txBody>
          <a:bodyPr wrap="square">
            <a:spAutoFit/>
          </a:bodyPr>
          <a:lstStyle/>
          <a:p>
            <a:r>
              <a:rPr lang="en-US" sz="1600" dirty="0" err="1"/>
              <a:t>datetime.</a:t>
            </a:r>
            <a:r>
              <a:rPr lang="en-US" sz="1600" dirty="0" err="1">
                <a:solidFill>
                  <a:srgbClr val="0432FF"/>
                </a:solidFill>
              </a:rPr>
              <a:t>datetime</a:t>
            </a:r>
            <a:r>
              <a:rPr lang="en-US" sz="1600" dirty="0">
                <a:solidFill>
                  <a:srgbClr val="222222"/>
                </a:solidFill>
                <a:latin typeface="Lucida Grande" panose="020B0600040502020204" pitchFamily="34" charset="0"/>
              </a:rPr>
              <a:t>(</a:t>
            </a:r>
            <a:r>
              <a:rPr lang="en-US" sz="1600" i="1" dirty="0">
                <a:solidFill>
                  <a:srgbClr val="222222"/>
                </a:solidFill>
                <a:latin typeface="Lucida Grande" panose="020B0600040502020204" pitchFamily="34" charset="0"/>
              </a:rPr>
              <a:t>year</a:t>
            </a:r>
            <a:r>
              <a:rPr lang="en-US" sz="1600" dirty="0">
                <a:solidFill>
                  <a:srgbClr val="222222"/>
                </a:solidFill>
                <a:latin typeface="Lucida Grande" panose="020B0600040502020204" pitchFamily="34" charset="0"/>
              </a:rPr>
              <a:t>, </a:t>
            </a:r>
            <a:r>
              <a:rPr lang="en-US" sz="1600" i="1" dirty="0">
                <a:solidFill>
                  <a:srgbClr val="222222"/>
                </a:solidFill>
                <a:latin typeface="Lucida Grande" panose="020B0600040502020204" pitchFamily="34" charset="0"/>
              </a:rPr>
              <a:t>month</a:t>
            </a:r>
            <a:r>
              <a:rPr lang="en-US" sz="1600" dirty="0">
                <a:solidFill>
                  <a:srgbClr val="222222"/>
                </a:solidFill>
                <a:latin typeface="Lucida Grande" panose="020B0600040502020204" pitchFamily="34" charset="0"/>
              </a:rPr>
              <a:t>, </a:t>
            </a:r>
            <a:r>
              <a:rPr lang="en-US" sz="1600" i="1" dirty="0">
                <a:solidFill>
                  <a:srgbClr val="222222"/>
                </a:solidFill>
                <a:latin typeface="Lucida Grande" panose="020B0600040502020204" pitchFamily="34" charset="0"/>
              </a:rPr>
              <a:t>day</a:t>
            </a:r>
            <a:r>
              <a:rPr lang="en-US" sz="1600" dirty="0">
                <a:solidFill>
                  <a:srgbClr val="222222"/>
                </a:solidFill>
                <a:latin typeface="Lucida Grande" panose="020B0600040502020204" pitchFamily="34" charset="0"/>
              </a:rPr>
              <a:t>, </a:t>
            </a:r>
            <a:r>
              <a:rPr lang="en-US" sz="1600" i="1" dirty="0">
                <a:solidFill>
                  <a:srgbClr val="222222"/>
                </a:solidFill>
                <a:latin typeface="Lucida Grande" panose="020B0600040502020204" pitchFamily="34" charset="0"/>
              </a:rPr>
              <a:t>hour=0</a:t>
            </a:r>
            <a:r>
              <a:rPr lang="en-US" sz="1600" dirty="0">
                <a:solidFill>
                  <a:srgbClr val="222222"/>
                </a:solidFill>
                <a:latin typeface="Lucida Grande" panose="020B0600040502020204" pitchFamily="34" charset="0"/>
              </a:rPr>
              <a:t>, </a:t>
            </a:r>
            <a:r>
              <a:rPr lang="en-US" sz="1600" i="1" dirty="0">
                <a:solidFill>
                  <a:srgbClr val="222222"/>
                </a:solidFill>
                <a:latin typeface="Lucida Grande" panose="020B0600040502020204" pitchFamily="34" charset="0"/>
              </a:rPr>
              <a:t>minute=0</a:t>
            </a:r>
            <a:r>
              <a:rPr lang="en-US" sz="1600" dirty="0">
                <a:solidFill>
                  <a:srgbClr val="222222"/>
                </a:solidFill>
                <a:latin typeface="Lucida Grande" panose="020B0600040502020204" pitchFamily="34" charset="0"/>
              </a:rPr>
              <a:t>, </a:t>
            </a:r>
            <a:r>
              <a:rPr lang="en-US" sz="1600" i="1" dirty="0">
                <a:solidFill>
                  <a:srgbClr val="222222"/>
                </a:solidFill>
                <a:latin typeface="Lucida Grande" panose="020B0600040502020204" pitchFamily="34" charset="0"/>
              </a:rPr>
              <a:t>second=0</a:t>
            </a:r>
            <a:r>
              <a:rPr lang="en-US" sz="1600" dirty="0">
                <a:solidFill>
                  <a:srgbClr val="222222"/>
                </a:solidFill>
                <a:latin typeface="Lucida Grande" panose="020B0600040502020204" pitchFamily="34" charset="0"/>
              </a:rPr>
              <a:t>, </a:t>
            </a:r>
            <a:r>
              <a:rPr lang="en-US" sz="1600" i="1" dirty="0">
                <a:solidFill>
                  <a:srgbClr val="222222"/>
                </a:solidFill>
                <a:latin typeface="Lucida Grande" panose="020B0600040502020204" pitchFamily="34" charset="0"/>
              </a:rPr>
              <a:t>microsecond=0</a:t>
            </a:r>
            <a:r>
              <a:rPr lang="en-US" sz="1600" dirty="0">
                <a:solidFill>
                  <a:srgbClr val="222222"/>
                </a:solidFill>
                <a:latin typeface="Lucida Grande" panose="020B0600040502020204" pitchFamily="34" charset="0"/>
              </a:rPr>
              <a:t>, </a:t>
            </a:r>
            <a:r>
              <a:rPr lang="en-US" sz="1600" i="1" dirty="0" err="1">
                <a:solidFill>
                  <a:srgbClr val="222222"/>
                </a:solidFill>
                <a:latin typeface="Lucida Grande" panose="020B0600040502020204" pitchFamily="34" charset="0"/>
              </a:rPr>
              <a:t>tzinfo</a:t>
            </a:r>
            <a:r>
              <a:rPr lang="en-US" sz="1600" i="1" dirty="0">
                <a:solidFill>
                  <a:srgbClr val="222222"/>
                </a:solidFill>
                <a:latin typeface="Lucida Grande" panose="020B0600040502020204" pitchFamily="34" charset="0"/>
              </a:rPr>
              <a:t>=None</a:t>
            </a:r>
            <a:r>
              <a:rPr lang="en-US" sz="1600" dirty="0">
                <a:solidFill>
                  <a:srgbClr val="222222"/>
                </a:solidFill>
                <a:latin typeface="Lucida Grande" panose="020B0600040502020204" pitchFamily="34" charset="0"/>
              </a:rPr>
              <a:t>, </a:t>
            </a:r>
            <a:r>
              <a:rPr lang="en-US" sz="1600" i="1" dirty="0">
                <a:solidFill>
                  <a:srgbClr val="222222"/>
                </a:solidFill>
                <a:latin typeface="Lucida Grande" panose="020B0600040502020204" pitchFamily="34" charset="0"/>
              </a:rPr>
              <a:t>*</a:t>
            </a:r>
            <a:r>
              <a:rPr lang="en-US" sz="1600" dirty="0">
                <a:solidFill>
                  <a:srgbClr val="222222"/>
                </a:solidFill>
                <a:latin typeface="Lucida Grande" panose="020B0600040502020204" pitchFamily="34" charset="0"/>
              </a:rPr>
              <a:t>, </a:t>
            </a:r>
            <a:r>
              <a:rPr lang="en-US" sz="1600" i="1" dirty="0">
                <a:solidFill>
                  <a:srgbClr val="222222"/>
                </a:solidFill>
                <a:latin typeface="Lucida Grande" panose="020B0600040502020204" pitchFamily="34" charset="0"/>
              </a:rPr>
              <a:t>fold=0</a:t>
            </a:r>
            <a:r>
              <a:rPr lang="en-US" sz="1600" dirty="0">
                <a:solidFill>
                  <a:srgbClr val="222222"/>
                </a:solidFill>
                <a:latin typeface="Lucida Grande" panose="020B0600040502020204" pitchFamily="34" charset="0"/>
              </a:rPr>
              <a:t>)</a:t>
            </a:r>
            <a:endParaRPr lang="en-US" sz="1600" dirty="0"/>
          </a:p>
        </p:txBody>
      </p:sp>
      <p:sp>
        <p:nvSpPr>
          <p:cNvPr id="9" name="TextBox 8">
            <a:extLst>
              <a:ext uri="{FF2B5EF4-FFF2-40B4-BE49-F238E27FC236}">
                <a16:creationId xmlns:a16="http://schemas.microsoft.com/office/drawing/2014/main" id="{1A0BFB53-950F-854B-85E4-6A03F69DA702}"/>
              </a:ext>
            </a:extLst>
          </p:cNvPr>
          <p:cNvSpPr txBox="1"/>
          <p:nvPr/>
        </p:nvSpPr>
        <p:spPr>
          <a:xfrm>
            <a:off x="330385" y="1360905"/>
            <a:ext cx="2508421" cy="369332"/>
          </a:xfrm>
          <a:prstGeom prst="rect">
            <a:avLst/>
          </a:prstGeom>
          <a:noFill/>
        </p:spPr>
        <p:txBody>
          <a:bodyPr wrap="square" rtlCol="0">
            <a:spAutoFit/>
          </a:bodyPr>
          <a:lstStyle/>
          <a:p>
            <a:r>
              <a:rPr lang="en-US" u="sng" dirty="0"/>
              <a:t>Datetime syntax</a:t>
            </a:r>
          </a:p>
        </p:txBody>
      </p:sp>
      <p:sp>
        <p:nvSpPr>
          <p:cNvPr id="10" name="TextBox 9">
            <a:extLst>
              <a:ext uri="{FF2B5EF4-FFF2-40B4-BE49-F238E27FC236}">
                <a16:creationId xmlns:a16="http://schemas.microsoft.com/office/drawing/2014/main" id="{3D4F2469-199A-8A45-A2F8-F0CA475C894D}"/>
              </a:ext>
            </a:extLst>
          </p:cNvPr>
          <p:cNvSpPr txBox="1"/>
          <p:nvPr/>
        </p:nvSpPr>
        <p:spPr>
          <a:xfrm>
            <a:off x="47647" y="6488668"/>
            <a:ext cx="282738" cy="369332"/>
          </a:xfrm>
          <a:prstGeom prst="rect">
            <a:avLst/>
          </a:prstGeom>
          <a:noFill/>
        </p:spPr>
        <p:txBody>
          <a:bodyPr wrap="square" rtlCol="0">
            <a:spAutoFit/>
          </a:bodyPr>
          <a:lstStyle/>
          <a:p>
            <a:r>
              <a:rPr lang="en-US" dirty="0">
                <a:solidFill>
                  <a:srgbClr val="0432FF"/>
                </a:solidFill>
              </a:rPr>
              <a:t>*</a:t>
            </a:r>
          </a:p>
        </p:txBody>
      </p:sp>
      <p:sp>
        <p:nvSpPr>
          <p:cNvPr id="11" name="TextBox 10">
            <a:extLst>
              <a:ext uri="{FF2B5EF4-FFF2-40B4-BE49-F238E27FC236}">
                <a16:creationId xmlns:a16="http://schemas.microsoft.com/office/drawing/2014/main" id="{F1E0C2B8-7378-244C-B527-99F61DD2791A}"/>
              </a:ext>
            </a:extLst>
          </p:cNvPr>
          <p:cNvSpPr txBox="1"/>
          <p:nvPr/>
        </p:nvSpPr>
        <p:spPr>
          <a:xfrm>
            <a:off x="2556068" y="1647378"/>
            <a:ext cx="282738" cy="369332"/>
          </a:xfrm>
          <a:prstGeom prst="rect">
            <a:avLst/>
          </a:prstGeom>
          <a:noFill/>
        </p:spPr>
        <p:txBody>
          <a:bodyPr wrap="square" rtlCol="0">
            <a:spAutoFit/>
          </a:bodyPr>
          <a:lstStyle/>
          <a:p>
            <a:r>
              <a:rPr lang="en-US" dirty="0">
                <a:solidFill>
                  <a:srgbClr val="0432FF"/>
                </a:solidFill>
              </a:rPr>
              <a:t>*</a:t>
            </a:r>
          </a:p>
        </p:txBody>
      </p:sp>
      <p:sp>
        <p:nvSpPr>
          <p:cNvPr id="12" name="TextBox 11">
            <a:extLst>
              <a:ext uri="{FF2B5EF4-FFF2-40B4-BE49-F238E27FC236}">
                <a16:creationId xmlns:a16="http://schemas.microsoft.com/office/drawing/2014/main" id="{EDDF189C-239A-0D47-A9DA-F1BBBE1402ED}"/>
              </a:ext>
            </a:extLst>
          </p:cNvPr>
          <p:cNvSpPr txBox="1"/>
          <p:nvPr/>
        </p:nvSpPr>
        <p:spPr>
          <a:xfrm>
            <a:off x="3313949" y="1649709"/>
            <a:ext cx="282738" cy="369332"/>
          </a:xfrm>
          <a:prstGeom prst="rect">
            <a:avLst/>
          </a:prstGeom>
          <a:noFill/>
        </p:spPr>
        <p:txBody>
          <a:bodyPr wrap="square" rtlCol="0">
            <a:spAutoFit/>
          </a:bodyPr>
          <a:lstStyle/>
          <a:p>
            <a:r>
              <a:rPr lang="en-US" dirty="0">
                <a:solidFill>
                  <a:srgbClr val="0432FF"/>
                </a:solidFill>
              </a:rPr>
              <a:t>*</a:t>
            </a:r>
          </a:p>
        </p:txBody>
      </p:sp>
      <p:sp>
        <p:nvSpPr>
          <p:cNvPr id="13" name="TextBox 12">
            <a:extLst>
              <a:ext uri="{FF2B5EF4-FFF2-40B4-BE49-F238E27FC236}">
                <a16:creationId xmlns:a16="http://schemas.microsoft.com/office/drawing/2014/main" id="{67269449-ECA9-7545-B1D7-4A8EBBE37D29}"/>
              </a:ext>
            </a:extLst>
          </p:cNvPr>
          <p:cNvSpPr txBox="1"/>
          <p:nvPr/>
        </p:nvSpPr>
        <p:spPr>
          <a:xfrm>
            <a:off x="3789092" y="1647378"/>
            <a:ext cx="282738" cy="369332"/>
          </a:xfrm>
          <a:prstGeom prst="rect">
            <a:avLst/>
          </a:prstGeom>
          <a:noFill/>
        </p:spPr>
        <p:txBody>
          <a:bodyPr wrap="square" rtlCol="0">
            <a:spAutoFit/>
          </a:bodyPr>
          <a:lstStyle/>
          <a:p>
            <a:r>
              <a:rPr lang="en-US" dirty="0">
                <a:solidFill>
                  <a:srgbClr val="0432FF"/>
                </a:solidFill>
              </a:rPr>
              <a:t>*</a:t>
            </a:r>
          </a:p>
        </p:txBody>
      </p:sp>
      <p:sp>
        <p:nvSpPr>
          <p:cNvPr id="14" name="TextBox 13">
            <a:extLst>
              <a:ext uri="{FF2B5EF4-FFF2-40B4-BE49-F238E27FC236}">
                <a16:creationId xmlns:a16="http://schemas.microsoft.com/office/drawing/2014/main" id="{C7C1D76F-DC56-4148-B9B3-5923AB380B2C}"/>
              </a:ext>
            </a:extLst>
          </p:cNvPr>
          <p:cNvSpPr txBox="1"/>
          <p:nvPr/>
        </p:nvSpPr>
        <p:spPr>
          <a:xfrm>
            <a:off x="277065" y="6488668"/>
            <a:ext cx="2615059" cy="338554"/>
          </a:xfrm>
          <a:prstGeom prst="rect">
            <a:avLst/>
          </a:prstGeom>
          <a:noFill/>
        </p:spPr>
        <p:txBody>
          <a:bodyPr wrap="square" rtlCol="0">
            <a:spAutoFit/>
          </a:bodyPr>
          <a:lstStyle/>
          <a:p>
            <a:r>
              <a:rPr lang="en-US" sz="1600" dirty="0"/>
              <a:t>required</a:t>
            </a:r>
          </a:p>
        </p:txBody>
      </p:sp>
      <p:pic>
        <p:nvPicPr>
          <p:cNvPr id="15" name="Picture 14">
            <a:extLst>
              <a:ext uri="{FF2B5EF4-FFF2-40B4-BE49-F238E27FC236}">
                <a16:creationId xmlns:a16="http://schemas.microsoft.com/office/drawing/2014/main" id="{A8A09476-E062-3F4A-B6AB-3D8E3F5167D7}"/>
              </a:ext>
            </a:extLst>
          </p:cNvPr>
          <p:cNvPicPr>
            <a:picLocks noChangeAspect="1"/>
          </p:cNvPicPr>
          <p:nvPr/>
        </p:nvPicPr>
        <p:blipFill>
          <a:blip r:embed="rId6"/>
          <a:stretch>
            <a:fillRect/>
          </a:stretch>
        </p:blipFill>
        <p:spPr>
          <a:xfrm>
            <a:off x="330385" y="2345439"/>
            <a:ext cx="3848100" cy="2324100"/>
          </a:xfrm>
          <a:prstGeom prst="rect">
            <a:avLst/>
          </a:prstGeom>
          <a:ln>
            <a:solidFill>
              <a:schemeClr val="tx1"/>
            </a:solidFill>
          </a:ln>
        </p:spPr>
      </p:pic>
      <p:pic>
        <p:nvPicPr>
          <p:cNvPr id="17" name="Picture 16">
            <a:extLst>
              <a:ext uri="{FF2B5EF4-FFF2-40B4-BE49-F238E27FC236}">
                <a16:creationId xmlns:a16="http://schemas.microsoft.com/office/drawing/2014/main" id="{9EEF7060-FD1C-3F42-BF9F-80E9DE49F8E8}"/>
              </a:ext>
            </a:extLst>
          </p:cNvPr>
          <p:cNvPicPr>
            <a:picLocks noChangeAspect="1"/>
          </p:cNvPicPr>
          <p:nvPr/>
        </p:nvPicPr>
        <p:blipFill>
          <a:blip r:embed="rId7"/>
          <a:stretch>
            <a:fillRect/>
          </a:stretch>
        </p:blipFill>
        <p:spPr>
          <a:xfrm>
            <a:off x="277065" y="5525033"/>
            <a:ext cx="2260600" cy="812800"/>
          </a:xfrm>
          <a:prstGeom prst="rect">
            <a:avLst/>
          </a:prstGeom>
          <a:ln>
            <a:solidFill>
              <a:schemeClr val="tx1"/>
            </a:solidFill>
          </a:ln>
        </p:spPr>
      </p:pic>
      <p:pic>
        <p:nvPicPr>
          <p:cNvPr id="18" name="Graphic 17" descr="Line Arrow: Straight">
            <a:extLst>
              <a:ext uri="{FF2B5EF4-FFF2-40B4-BE49-F238E27FC236}">
                <a16:creationId xmlns:a16="http://schemas.microsoft.com/office/drawing/2014/main" id="{19EF621C-5F77-C442-9CD8-EE8DE5D46E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835318" y="4697240"/>
            <a:ext cx="419199" cy="518626"/>
          </a:xfrm>
          <a:prstGeom prst="rect">
            <a:avLst/>
          </a:prstGeom>
        </p:spPr>
      </p:pic>
      <p:sp>
        <p:nvSpPr>
          <p:cNvPr id="19" name="TextBox 18">
            <a:extLst>
              <a:ext uri="{FF2B5EF4-FFF2-40B4-BE49-F238E27FC236}">
                <a16:creationId xmlns:a16="http://schemas.microsoft.com/office/drawing/2014/main" id="{33EB783D-196A-6040-99C8-2E070E4E84C2}"/>
              </a:ext>
            </a:extLst>
          </p:cNvPr>
          <p:cNvSpPr txBox="1"/>
          <p:nvPr/>
        </p:nvSpPr>
        <p:spPr>
          <a:xfrm>
            <a:off x="-248916" y="5127764"/>
            <a:ext cx="2804984" cy="400110"/>
          </a:xfrm>
          <a:prstGeom prst="rect">
            <a:avLst/>
          </a:prstGeom>
          <a:noFill/>
        </p:spPr>
        <p:txBody>
          <a:bodyPr wrap="square" rtlCol="0">
            <a:spAutoFit/>
          </a:bodyPr>
          <a:lstStyle/>
          <a:p>
            <a:pPr algn="ctr"/>
            <a:r>
              <a:rPr lang="en-US" sz="2000" u="sng" dirty="0">
                <a:latin typeface="Bradley Hand" pitchFamily="2" charset="77"/>
              </a:rPr>
              <a:t>Code Output</a:t>
            </a:r>
          </a:p>
        </p:txBody>
      </p:sp>
      <p:sp>
        <p:nvSpPr>
          <p:cNvPr id="20" name="TextBox 19">
            <a:extLst>
              <a:ext uri="{FF2B5EF4-FFF2-40B4-BE49-F238E27FC236}">
                <a16:creationId xmlns:a16="http://schemas.microsoft.com/office/drawing/2014/main" id="{FCF7A9C8-A370-294D-A3D5-4597A4CFC4BB}"/>
              </a:ext>
            </a:extLst>
          </p:cNvPr>
          <p:cNvSpPr txBox="1"/>
          <p:nvPr/>
        </p:nvSpPr>
        <p:spPr>
          <a:xfrm>
            <a:off x="5597609" y="2955745"/>
            <a:ext cx="5943600" cy="307777"/>
          </a:xfrm>
          <a:prstGeom prst="rect">
            <a:avLst/>
          </a:prstGeom>
          <a:noFill/>
        </p:spPr>
        <p:txBody>
          <a:bodyPr wrap="square" rtlCol="0">
            <a:spAutoFit/>
          </a:bodyPr>
          <a:lstStyle/>
          <a:p>
            <a:r>
              <a:rPr lang="en-US" sz="1400" dirty="0">
                <a:solidFill>
                  <a:srgbClr val="C00000"/>
                </a:solidFill>
              </a:rPr>
              <a:t>now() </a:t>
            </a:r>
            <a:r>
              <a:rPr lang="en-US" sz="1400" dirty="0"/>
              <a:t>is exactly like </a:t>
            </a:r>
            <a:r>
              <a:rPr lang="en-US" sz="1400" dirty="0">
                <a:solidFill>
                  <a:srgbClr val="C00000"/>
                </a:solidFill>
              </a:rPr>
              <a:t>today() </a:t>
            </a:r>
            <a:r>
              <a:rPr lang="en-US" sz="1400" dirty="0"/>
              <a:t>if no </a:t>
            </a:r>
            <a:r>
              <a:rPr lang="en-US" sz="1400" dirty="0" err="1"/>
              <a:t>tz</a:t>
            </a:r>
            <a:r>
              <a:rPr lang="en-US" sz="1400" dirty="0"/>
              <a:t> (</a:t>
            </a:r>
            <a:r>
              <a:rPr lang="en-US" sz="1400" i="1" dirty="0" err="1"/>
              <a:t>timezone</a:t>
            </a:r>
            <a:r>
              <a:rPr lang="en-US" sz="1400" dirty="0"/>
              <a:t>) information is specified</a:t>
            </a:r>
          </a:p>
        </p:txBody>
      </p:sp>
      <p:sp>
        <p:nvSpPr>
          <p:cNvPr id="21" name="Oval 20">
            <a:extLst>
              <a:ext uri="{FF2B5EF4-FFF2-40B4-BE49-F238E27FC236}">
                <a16:creationId xmlns:a16="http://schemas.microsoft.com/office/drawing/2014/main" id="{3BF4A6FE-419C-1648-990B-1673F47736D4}"/>
              </a:ext>
            </a:extLst>
          </p:cNvPr>
          <p:cNvSpPr/>
          <p:nvPr/>
        </p:nvSpPr>
        <p:spPr>
          <a:xfrm>
            <a:off x="5237639" y="2992245"/>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22" name="Oval 21">
            <a:extLst>
              <a:ext uri="{FF2B5EF4-FFF2-40B4-BE49-F238E27FC236}">
                <a16:creationId xmlns:a16="http://schemas.microsoft.com/office/drawing/2014/main" id="{06782C9F-B05B-FD47-9C2E-53A01FD2230C}"/>
              </a:ext>
            </a:extLst>
          </p:cNvPr>
          <p:cNvSpPr/>
          <p:nvPr/>
        </p:nvSpPr>
        <p:spPr>
          <a:xfrm>
            <a:off x="2302886" y="3390100"/>
            <a:ext cx="234779" cy="234778"/>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23" name="Oval 22">
            <a:extLst>
              <a:ext uri="{FF2B5EF4-FFF2-40B4-BE49-F238E27FC236}">
                <a16:creationId xmlns:a16="http://schemas.microsoft.com/office/drawing/2014/main" id="{F635597A-048F-E84A-96E2-C70E7092054E}"/>
              </a:ext>
            </a:extLst>
          </p:cNvPr>
          <p:cNvSpPr/>
          <p:nvPr/>
        </p:nvSpPr>
        <p:spPr>
          <a:xfrm>
            <a:off x="5237639" y="2586193"/>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24" name="Oval 23">
            <a:extLst>
              <a:ext uri="{FF2B5EF4-FFF2-40B4-BE49-F238E27FC236}">
                <a16:creationId xmlns:a16="http://schemas.microsoft.com/office/drawing/2014/main" id="{209E0A79-529D-ED4F-B36E-7168B63CC800}"/>
              </a:ext>
            </a:extLst>
          </p:cNvPr>
          <p:cNvSpPr/>
          <p:nvPr/>
        </p:nvSpPr>
        <p:spPr>
          <a:xfrm>
            <a:off x="2556068" y="3109634"/>
            <a:ext cx="234779" cy="234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25" name="TextBox 24">
            <a:extLst>
              <a:ext uri="{FF2B5EF4-FFF2-40B4-BE49-F238E27FC236}">
                <a16:creationId xmlns:a16="http://schemas.microsoft.com/office/drawing/2014/main" id="{D0C36403-7605-994C-A1B8-B7809D403991}"/>
              </a:ext>
            </a:extLst>
          </p:cNvPr>
          <p:cNvSpPr txBox="1"/>
          <p:nvPr/>
        </p:nvSpPr>
        <p:spPr>
          <a:xfrm>
            <a:off x="5597609" y="2566994"/>
            <a:ext cx="6363731" cy="307777"/>
          </a:xfrm>
          <a:prstGeom prst="rect">
            <a:avLst/>
          </a:prstGeom>
          <a:noFill/>
        </p:spPr>
        <p:txBody>
          <a:bodyPr wrap="square" rtlCol="0">
            <a:spAutoFit/>
          </a:bodyPr>
          <a:lstStyle/>
          <a:p>
            <a:r>
              <a:rPr lang="en-US" sz="1400" dirty="0">
                <a:solidFill>
                  <a:srgbClr val="C00000"/>
                </a:solidFill>
              </a:rPr>
              <a:t>today() </a:t>
            </a:r>
            <a:r>
              <a:rPr lang="en-US" sz="1400" dirty="0"/>
              <a:t>returns the current local datetime, with </a:t>
            </a:r>
            <a:r>
              <a:rPr lang="en-US" sz="1400" dirty="0">
                <a:hlinkClick r:id="rId10" tooltip="datetime.datetime.tzinfo">
                  <a:extLst>
                    <a:ext uri="{A12FA001-AC4F-418D-AE19-62706E023703}">
                      <ahyp:hlinkClr xmlns:ahyp="http://schemas.microsoft.com/office/drawing/2018/hyperlinkcolor" val="tx"/>
                    </a:ext>
                  </a:extLst>
                </a:hlinkClick>
              </a:rPr>
              <a:t>tzinfo</a:t>
            </a:r>
            <a:r>
              <a:rPr lang="en-US" sz="1400" dirty="0"/>
              <a:t> None</a:t>
            </a:r>
          </a:p>
        </p:txBody>
      </p:sp>
      <p:pic>
        <p:nvPicPr>
          <p:cNvPr id="26" name="Picture 25">
            <a:extLst>
              <a:ext uri="{FF2B5EF4-FFF2-40B4-BE49-F238E27FC236}">
                <a16:creationId xmlns:a16="http://schemas.microsoft.com/office/drawing/2014/main" id="{6DC4AA6C-27D5-A145-A429-C2FCFD3503C4}"/>
              </a:ext>
            </a:extLst>
          </p:cNvPr>
          <p:cNvPicPr>
            <a:picLocks noChangeAspect="1"/>
          </p:cNvPicPr>
          <p:nvPr/>
        </p:nvPicPr>
        <p:blipFill>
          <a:blip r:embed="rId11"/>
          <a:stretch>
            <a:fillRect/>
          </a:stretch>
        </p:blipFill>
        <p:spPr>
          <a:xfrm>
            <a:off x="3771507" y="5403334"/>
            <a:ext cx="1257300" cy="1270000"/>
          </a:xfrm>
          <a:prstGeom prst="rect">
            <a:avLst/>
          </a:prstGeom>
          <a:ln>
            <a:solidFill>
              <a:schemeClr val="tx1"/>
            </a:solidFill>
          </a:ln>
        </p:spPr>
      </p:pic>
      <p:sp>
        <p:nvSpPr>
          <p:cNvPr id="27" name="TextBox 26">
            <a:extLst>
              <a:ext uri="{FF2B5EF4-FFF2-40B4-BE49-F238E27FC236}">
                <a16:creationId xmlns:a16="http://schemas.microsoft.com/office/drawing/2014/main" id="{623949EC-2B54-4944-986C-8C6DF038C682}"/>
              </a:ext>
            </a:extLst>
          </p:cNvPr>
          <p:cNvSpPr txBox="1"/>
          <p:nvPr/>
        </p:nvSpPr>
        <p:spPr>
          <a:xfrm>
            <a:off x="1407365" y="5025634"/>
            <a:ext cx="6178379" cy="400110"/>
          </a:xfrm>
          <a:prstGeom prst="rect">
            <a:avLst/>
          </a:prstGeom>
          <a:noFill/>
        </p:spPr>
        <p:txBody>
          <a:bodyPr wrap="square" rtlCol="0">
            <a:spAutoFit/>
          </a:bodyPr>
          <a:lstStyle/>
          <a:p>
            <a:pPr algn="ctr"/>
            <a:r>
              <a:rPr lang="en-US" sz="2000" u="sng" dirty="0">
                <a:latin typeface="Bradley Hand" pitchFamily="2" charset="77"/>
              </a:rPr>
              <a:t>from </a:t>
            </a:r>
            <a:r>
              <a:rPr lang="en-US" sz="2000" u="sng" dirty="0" err="1">
                <a:solidFill>
                  <a:srgbClr val="0432FF"/>
                </a:solidFill>
                <a:latin typeface="Bradley Hand" pitchFamily="2" charset="77"/>
              </a:rPr>
              <a:t>datetime.date</a:t>
            </a:r>
            <a:r>
              <a:rPr lang="en-US" sz="2000" u="sng" dirty="0">
                <a:solidFill>
                  <a:srgbClr val="0432FF"/>
                </a:solidFill>
                <a:latin typeface="Bradley Hand" pitchFamily="2" charset="77"/>
              </a:rPr>
              <a:t> </a:t>
            </a:r>
            <a:r>
              <a:rPr lang="en-US" sz="2000" u="sng" dirty="0">
                <a:latin typeface="Bradley Hand" pitchFamily="2" charset="77"/>
              </a:rPr>
              <a:t>module</a:t>
            </a:r>
          </a:p>
        </p:txBody>
      </p:sp>
      <p:pic>
        <p:nvPicPr>
          <p:cNvPr id="29" name="Graphic 28" descr="Scales of Justice">
            <a:extLst>
              <a:ext uri="{FF2B5EF4-FFF2-40B4-BE49-F238E27FC236}">
                <a16:creationId xmlns:a16="http://schemas.microsoft.com/office/drawing/2014/main" id="{CB6CAE46-874C-AF49-AB95-41AE0B4FA9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17899" y="5576579"/>
            <a:ext cx="647400" cy="647400"/>
          </a:xfrm>
          <a:prstGeom prst="rect">
            <a:avLst/>
          </a:prstGeom>
        </p:spPr>
      </p:pic>
      <p:pic>
        <p:nvPicPr>
          <p:cNvPr id="33" name="Graphic 32" descr="Line Arrow: Slight curve">
            <a:extLst>
              <a:ext uri="{FF2B5EF4-FFF2-40B4-BE49-F238E27FC236}">
                <a16:creationId xmlns:a16="http://schemas.microsoft.com/office/drawing/2014/main" id="{B524A3DD-DA6D-C84C-BBFF-3AF4A0AD41A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88663" y="5518855"/>
            <a:ext cx="914400" cy="914400"/>
          </a:xfrm>
          <a:prstGeom prst="rect">
            <a:avLst/>
          </a:prstGeom>
        </p:spPr>
      </p:pic>
      <p:sp>
        <p:nvSpPr>
          <p:cNvPr id="34" name="TextBox 33">
            <a:extLst>
              <a:ext uri="{FF2B5EF4-FFF2-40B4-BE49-F238E27FC236}">
                <a16:creationId xmlns:a16="http://schemas.microsoft.com/office/drawing/2014/main" id="{0C1016BA-4EDD-3940-8443-8B70D778DCB5}"/>
              </a:ext>
            </a:extLst>
          </p:cNvPr>
          <p:cNvSpPr txBox="1"/>
          <p:nvPr/>
        </p:nvSpPr>
        <p:spPr>
          <a:xfrm>
            <a:off x="7179397" y="5452835"/>
            <a:ext cx="5395346" cy="523220"/>
          </a:xfrm>
          <a:prstGeom prst="rect">
            <a:avLst/>
          </a:prstGeom>
          <a:noFill/>
        </p:spPr>
        <p:txBody>
          <a:bodyPr wrap="square" rtlCol="0">
            <a:spAutoFit/>
          </a:bodyPr>
          <a:lstStyle/>
          <a:p>
            <a:r>
              <a:rPr lang="en-US" sz="1400" b="1" dirty="0">
                <a:solidFill>
                  <a:srgbClr val="C00000"/>
                </a:solidFill>
              </a:rPr>
              <a:t>datetime() </a:t>
            </a:r>
            <a:r>
              <a:rPr lang="en-US" sz="1400" dirty="0"/>
              <a:t>has time output</a:t>
            </a:r>
          </a:p>
          <a:p>
            <a:r>
              <a:rPr lang="en-US" sz="1400" b="1" dirty="0">
                <a:solidFill>
                  <a:srgbClr val="C00000"/>
                </a:solidFill>
              </a:rPr>
              <a:t>date()</a:t>
            </a:r>
            <a:r>
              <a:rPr lang="en-US" sz="1400" dirty="0"/>
              <a:t>does not</a:t>
            </a:r>
          </a:p>
        </p:txBody>
      </p:sp>
      <p:pic>
        <p:nvPicPr>
          <p:cNvPr id="36" name="Graphic 35" descr="Checkmark">
            <a:extLst>
              <a:ext uri="{FF2B5EF4-FFF2-40B4-BE49-F238E27FC236}">
                <a16:creationId xmlns:a16="http://schemas.microsoft.com/office/drawing/2014/main" id="{5630DCCB-D0E7-1941-BCF8-278F38FF60B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06421" y="5353885"/>
            <a:ext cx="402214" cy="402214"/>
          </a:xfrm>
          <a:prstGeom prst="rect">
            <a:avLst/>
          </a:prstGeom>
        </p:spPr>
      </p:pic>
      <p:pic>
        <p:nvPicPr>
          <p:cNvPr id="37" name="Graphic 36" descr="Checkmark">
            <a:extLst>
              <a:ext uri="{FF2B5EF4-FFF2-40B4-BE49-F238E27FC236}">
                <a16:creationId xmlns:a16="http://schemas.microsoft.com/office/drawing/2014/main" id="{EB2726D7-8D3F-944D-9437-3D4C5304EF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77101" y="5573841"/>
            <a:ext cx="402214" cy="402214"/>
          </a:xfrm>
          <a:prstGeom prst="rect">
            <a:avLst/>
          </a:prstGeom>
        </p:spPr>
      </p:pic>
      <p:pic>
        <p:nvPicPr>
          <p:cNvPr id="38" name="Graphic 37" descr="Checkmark">
            <a:extLst>
              <a:ext uri="{FF2B5EF4-FFF2-40B4-BE49-F238E27FC236}">
                <a16:creationId xmlns:a16="http://schemas.microsoft.com/office/drawing/2014/main" id="{B9E06F65-91F1-B14B-BE2C-59A548C810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86635" y="5317748"/>
            <a:ext cx="402214" cy="402214"/>
          </a:xfrm>
          <a:prstGeom prst="rect">
            <a:avLst/>
          </a:prstGeom>
        </p:spPr>
      </p:pic>
      <p:pic>
        <p:nvPicPr>
          <p:cNvPr id="39" name="Graphic 38" descr="Checkmark">
            <a:extLst>
              <a:ext uri="{FF2B5EF4-FFF2-40B4-BE49-F238E27FC236}">
                <a16:creationId xmlns:a16="http://schemas.microsoft.com/office/drawing/2014/main" id="{56F411E1-5BAF-4E40-B82F-51C85866F38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6568" y="5636120"/>
            <a:ext cx="402214" cy="402214"/>
          </a:xfrm>
          <a:prstGeom prst="rect">
            <a:avLst/>
          </a:prstGeom>
        </p:spPr>
      </p:pic>
      <p:sp>
        <p:nvSpPr>
          <p:cNvPr id="40" name="4-Point Star 39">
            <a:extLst>
              <a:ext uri="{FF2B5EF4-FFF2-40B4-BE49-F238E27FC236}">
                <a16:creationId xmlns:a16="http://schemas.microsoft.com/office/drawing/2014/main" id="{CC0C6219-ADCD-B74A-A438-96CE3C22CB57}"/>
              </a:ext>
            </a:extLst>
          </p:cNvPr>
          <p:cNvSpPr/>
          <p:nvPr/>
        </p:nvSpPr>
        <p:spPr>
          <a:xfrm>
            <a:off x="5597609" y="1013254"/>
            <a:ext cx="91054" cy="98854"/>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4-Point Star 40">
            <a:extLst>
              <a:ext uri="{FF2B5EF4-FFF2-40B4-BE49-F238E27FC236}">
                <a16:creationId xmlns:a16="http://schemas.microsoft.com/office/drawing/2014/main" id="{21882D0F-BBB5-6F42-88A3-284A998F5901}"/>
              </a:ext>
            </a:extLst>
          </p:cNvPr>
          <p:cNvSpPr/>
          <p:nvPr/>
        </p:nvSpPr>
        <p:spPr>
          <a:xfrm>
            <a:off x="7494713" y="6500129"/>
            <a:ext cx="182061" cy="17320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2643E4E-4F89-E64A-BD6A-7141B40F6428}"/>
              </a:ext>
            </a:extLst>
          </p:cNvPr>
          <p:cNvSpPr txBox="1"/>
          <p:nvPr/>
        </p:nvSpPr>
        <p:spPr>
          <a:xfrm>
            <a:off x="7623423" y="6395896"/>
            <a:ext cx="4015945" cy="430887"/>
          </a:xfrm>
          <a:prstGeom prst="rect">
            <a:avLst/>
          </a:prstGeom>
          <a:noFill/>
        </p:spPr>
        <p:txBody>
          <a:bodyPr wrap="square" rtlCol="0">
            <a:spAutoFit/>
          </a:bodyPr>
          <a:lstStyle/>
          <a:p>
            <a:r>
              <a:rPr lang="en-US" sz="1100" dirty="0"/>
              <a:t>60 seconds in each minute * 60 minutes in each hour = 3600 * 24 hours in a day </a:t>
            </a:r>
          </a:p>
        </p:txBody>
      </p:sp>
    </p:spTree>
    <p:extLst>
      <p:ext uri="{BB962C8B-B14F-4D97-AF65-F5344CB8AC3E}">
        <p14:creationId xmlns:p14="http://schemas.microsoft.com/office/powerpoint/2010/main" val="535059110"/>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6808</TotalTime>
  <Words>1979</Words>
  <Application>Microsoft Macintosh PowerPoint</Application>
  <PresentationFormat>Widescreen</PresentationFormat>
  <Paragraphs>278</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Bradley Hand</vt:lpstr>
      <vt:lpstr>Calibri Light</vt:lpstr>
      <vt:lpstr>Courier New</vt:lpstr>
      <vt:lpstr>Lucida Grande</vt:lpstr>
      <vt:lpstr>Rockwell</vt:lpstr>
      <vt:lpstr>Wingdings</vt:lpstr>
      <vt:lpstr>Atlas</vt:lpstr>
      <vt:lpstr>Python –  Date &amp; Time &amp; pytz</vt:lpstr>
      <vt:lpstr>How to work with Date and Time in Python</vt:lpstr>
      <vt:lpstr>The various Python datetime built-in methods</vt:lpstr>
      <vt:lpstr>Datetime module constraints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“pytz” for timezone objects</vt:lpstr>
      <vt:lpstr>How to install “pytz”</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Joins</dc:title>
  <dc:creator>Claudia Acerra</dc:creator>
  <cp:lastModifiedBy>Claudia Acerra</cp:lastModifiedBy>
  <cp:revision>53</cp:revision>
  <dcterms:created xsi:type="dcterms:W3CDTF">2018-12-31T21:00:48Z</dcterms:created>
  <dcterms:modified xsi:type="dcterms:W3CDTF">2019-01-05T14:29:20Z</dcterms:modified>
</cp:coreProperties>
</file>